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8"/>
  </p:notesMasterIdLst>
  <p:sldIdLst>
    <p:sldId id="256" r:id="rId2"/>
    <p:sldId id="257" r:id="rId3"/>
    <p:sldId id="258" r:id="rId4"/>
    <p:sldId id="259" r:id="rId5"/>
    <p:sldId id="270" r:id="rId6"/>
    <p:sldId id="271" r:id="rId7"/>
    <p:sldId id="272" r:id="rId8"/>
    <p:sldId id="273" r:id="rId9"/>
    <p:sldId id="266" r:id="rId10"/>
    <p:sldId id="260" r:id="rId11"/>
    <p:sldId id="262" r:id="rId12"/>
    <p:sldId id="269" r:id="rId13"/>
    <p:sldId id="267" r:id="rId14"/>
    <p:sldId id="263" r:id="rId15"/>
    <p:sldId id="268" r:id="rId16"/>
    <p:sldId id="264"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srgbClr val="FF0000"/>
    </p:penClr>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620"/>
    <p:restoredTop sz="94660"/>
  </p:normalViewPr>
  <p:slideViewPr>
    <p:cSldViewPr>
      <p:cViewPr varScale="1">
        <p:scale>
          <a:sx n="50" d="100"/>
          <a:sy n="50" d="100"/>
        </p:scale>
        <p:origin x="-1253" y="-67"/>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5F93BA-760C-40DE-AE7E-CC9AB975DBB4}" type="datetimeFigureOut">
              <a:rPr lang="ru-RU" smtClean="0"/>
              <a:pPr/>
              <a:t>27.11.2024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291C724-2BFA-4F4C-BBE5-CF9172503ADB}" type="slidenum">
              <a:rPr lang="ru-RU" smtClean="0"/>
              <a:pPr/>
              <a:t>‹#›</a:t>
            </a:fld>
            <a:endParaRPr lang="ru-RU"/>
          </a:p>
        </p:txBody>
      </p:sp>
    </p:spTree>
    <p:extLst>
      <p:ext uri="{BB962C8B-B14F-4D97-AF65-F5344CB8AC3E}">
        <p14:creationId xmlns="" xmlns:p14="http://schemas.microsoft.com/office/powerpoint/2010/main" val="15290312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291C724-2BFA-4F4C-BBE5-CF9172503ADB}" type="slidenum">
              <a:rPr lang="ru-RU" smtClean="0"/>
              <a:pPr/>
              <a:t>4</a:t>
            </a:fld>
            <a:endParaRPr lang="ru-RU"/>
          </a:p>
        </p:txBody>
      </p:sp>
    </p:spTree>
    <p:extLst>
      <p:ext uri="{BB962C8B-B14F-4D97-AF65-F5344CB8AC3E}">
        <p14:creationId xmlns="" xmlns:p14="http://schemas.microsoft.com/office/powerpoint/2010/main" val="39413866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291C724-2BFA-4F4C-BBE5-CF9172503ADB}" type="slidenum">
              <a:rPr lang="ru-RU" smtClean="0"/>
              <a:pPr/>
              <a:t>5</a:t>
            </a:fld>
            <a:endParaRPr lang="ru-RU"/>
          </a:p>
        </p:txBody>
      </p:sp>
    </p:spTree>
    <p:extLst>
      <p:ext uri="{BB962C8B-B14F-4D97-AF65-F5344CB8AC3E}">
        <p14:creationId xmlns="" xmlns:p14="http://schemas.microsoft.com/office/powerpoint/2010/main" val="39413866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291C724-2BFA-4F4C-BBE5-CF9172503ADB}" type="slidenum">
              <a:rPr lang="ru-RU" smtClean="0"/>
              <a:pPr/>
              <a:t>6</a:t>
            </a:fld>
            <a:endParaRPr lang="ru-RU"/>
          </a:p>
        </p:txBody>
      </p:sp>
    </p:spTree>
    <p:extLst>
      <p:ext uri="{BB962C8B-B14F-4D97-AF65-F5344CB8AC3E}">
        <p14:creationId xmlns="" xmlns:p14="http://schemas.microsoft.com/office/powerpoint/2010/main" val="3941386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291C724-2BFA-4F4C-BBE5-CF9172503ADB}" type="slidenum">
              <a:rPr lang="ru-RU" smtClean="0"/>
              <a:pPr/>
              <a:t>7</a:t>
            </a:fld>
            <a:endParaRPr lang="ru-RU"/>
          </a:p>
        </p:txBody>
      </p:sp>
    </p:spTree>
    <p:extLst>
      <p:ext uri="{BB962C8B-B14F-4D97-AF65-F5344CB8AC3E}">
        <p14:creationId xmlns="" xmlns:p14="http://schemas.microsoft.com/office/powerpoint/2010/main" val="3941386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291C724-2BFA-4F4C-BBE5-CF9172503ADB}" type="slidenum">
              <a:rPr lang="ru-RU" smtClean="0"/>
              <a:pPr/>
              <a:t>8</a:t>
            </a:fld>
            <a:endParaRPr lang="ru-RU"/>
          </a:p>
        </p:txBody>
      </p:sp>
    </p:spTree>
    <p:extLst>
      <p:ext uri="{BB962C8B-B14F-4D97-AF65-F5344CB8AC3E}">
        <p14:creationId xmlns="" xmlns:p14="http://schemas.microsoft.com/office/powerpoint/2010/main" val="3941386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47A544D3-3125-4B9D-84FA-AFF70DDF225B}" type="datetimeFigureOut">
              <a:rPr lang="ru-RU" smtClean="0"/>
              <a:pPr/>
              <a:t>27.11.2024</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1CD40C1E-FC84-4E19-8B12-29A2658EE6FA}"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7A544D3-3125-4B9D-84FA-AFF70DDF225B}" type="datetimeFigureOut">
              <a:rPr lang="ru-RU" smtClean="0"/>
              <a:pPr/>
              <a:t>27.11.2024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CD40C1E-FC84-4E19-8B12-29A2658EE6FA}"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7A544D3-3125-4B9D-84FA-AFF70DDF225B}" type="datetimeFigureOut">
              <a:rPr lang="ru-RU" smtClean="0"/>
              <a:pPr/>
              <a:t>27.11.2024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CD40C1E-FC84-4E19-8B12-29A2658EE6FA}"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7A544D3-3125-4B9D-84FA-AFF70DDF225B}" type="datetimeFigureOut">
              <a:rPr lang="ru-RU" smtClean="0"/>
              <a:pPr/>
              <a:t>27.11.2024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CD40C1E-FC84-4E19-8B12-29A2658EE6FA}"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47A544D3-3125-4B9D-84FA-AFF70DDF225B}" type="datetimeFigureOut">
              <a:rPr lang="ru-RU" smtClean="0"/>
              <a:pPr/>
              <a:t>27.11.2024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1CD40C1E-FC84-4E19-8B12-29A2658EE6FA}"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47A544D3-3125-4B9D-84FA-AFF70DDF225B}" type="datetimeFigureOut">
              <a:rPr lang="ru-RU" smtClean="0"/>
              <a:pPr/>
              <a:t>27.11.2024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CD40C1E-FC84-4E19-8B12-29A2658EE6FA}"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47A544D3-3125-4B9D-84FA-AFF70DDF225B}" type="datetimeFigureOut">
              <a:rPr lang="ru-RU" smtClean="0"/>
              <a:pPr/>
              <a:t>27.11.2024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CD40C1E-FC84-4E19-8B12-29A2658EE6FA}"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47A544D3-3125-4B9D-84FA-AFF70DDF225B}" type="datetimeFigureOut">
              <a:rPr lang="ru-RU" smtClean="0"/>
              <a:pPr/>
              <a:t>27.11.2024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CD40C1E-FC84-4E19-8B12-29A2658EE6FA}"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7A544D3-3125-4B9D-84FA-AFF70DDF225B}" type="datetimeFigureOut">
              <a:rPr lang="ru-RU" smtClean="0"/>
              <a:pPr/>
              <a:t>27.11.2024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CD40C1E-FC84-4E19-8B12-29A2658EE6FA}"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47A544D3-3125-4B9D-84FA-AFF70DDF225B}" type="datetimeFigureOut">
              <a:rPr lang="ru-RU" smtClean="0"/>
              <a:pPr/>
              <a:t>27.11.2024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CD40C1E-FC84-4E19-8B12-29A2658EE6FA}"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47A544D3-3125-4B9D-84FA-AFF70DDF225B}" type="datetimeFigureOut">
              <a:rPr lang="ru-RU" smtClean="0"/>
              <a:pPr/>
              <a:t>27.11.2024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CD40C1E-FC84-4E19-8B12-29A2658EE6FA}"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47A544D3-3125-4B9D-84FA-AFF70DDF225B}" type="datetimeFigureOut">
              <a:rPr lang="ru-RU" smtClean="0"/>
              <a:pPr/>
              <a:t>27.11.2024</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1CD40C1E-FC84-4E19-8B12-29A2658EE6FA}"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428596" y="714356"/>
            <a:ext cx="8229600" cy="1828800"/>
          </a:xfrm>
        </p:spPr>
        <p:txBody>
          <a:bodyPr>
            <a:noAutofit/>
          </a:bodyPr>
          <a:lstStyle/>
          <a:p>
            <a:r>
              <a:rPr lang="ru-RU" dirty="0" err="1" smtClean="0"/>
              <a:t>Медиацентр</a:t>
            </a:r>
            <a:r>
              <a:rPr lang="ru-RU" dirty="0" smtClean="0"/>
              <a:t> «ШКОЛЬНАЯ МОЗАИКА»</a:t>
            </a:r>
            <a:endParaRPr lang="ru-RU" dirty="0"/>
          </a:p>
        </p:txBody>
      </p:sp>
      <p:sp>
        <p:nvSpPr>
          <p:cNvPr id="3" name="Подзаголовок 2"/>
          <p:cNvSpPr>
            <a:spLocks noGrp="1"/>
          </p:cNvSpPr>
          <p:nvPr>
            <p:ph type="subTitle" idx="1"/>
          </p:nvPr>
        </p:nvSpPr>
        <p:spPr>
          <a:xfrm>
            <a:off x="1285852" y="2786058"/>
            <a:ext cx="6400800" cy="1526062"/>
          </a:xfrm>
        </p:spPr>
        <p:txBody>
          <a:bodyPr>
            <a:normAutofit fontScale="70000" lnSpcReduction="20000"/>
          </a:bodyPr>
          <a:lstStyle/>
          <a:p>
            <a:r>
              <a:rPr lang="ru-RU" sz="4600" dirty="0" smtClean="0"/>
              <a:t>МБОУ Скворцовская СОШ.</a:t>
            </a:r>
          </a:p>
          <a:p>
            <a:endParaRPr lang="ru-RU" dirty="0" smtClean="0"/>
          </a:p>
          <a:p>
            <a:r>
              <a:rPr lang="ru-RU" sz="3300" dirty="0" smtClean="0"/>
              <a:t>Медиа-проект</a:t>
            </a:r>
            <a:r>
              <a:rPr lang="ru-RU" sz="3600" dirty="0" smtClean="0"/>
              <a:t>   </a:t>
            </a:r>
            <a:r>
              <a:rPr lang="ru-RU" sz="5100" dirty="0" smtClean="0"/>
              <a:t>«О великом химике»</a:t>
            </a:r>
          </a:p>
          <a:p>
            <a:endParaRPr lang="ru-RU" dirty="0" smtClean="0"/>
          </a:p>
          <a:p>
            <a:endParaRPr lang="ru-RU" dirty="0"/>
          </a:p>
        </p:txBody>
      </p:sp>
      <p:sp>
        <p:nvSpPr>
          <p:cNvPr id="5" name="TextBox 4"/>
          <p:cNvSpPr txBox="1"/>
          <p:nvPr/>
        </p:nvSpPr>
        <p:spPr>
          <a:xfrm>
            <a:off x="3286116" y="6143644"/>
            <a:ext cx="2928958" cy="400110"/>
          </a:xfrm>
          <a:prstGeom prst="rect">
            <a:avLst/>
          </a:prstGeom>
          <a:noFill/>
        </p:spPr>
        <p:txBody>
          <a:bodyPr wrap="square" rtlCol="0">
            <a:spAutoFit/>
          </a:bodyPr>
          <a:lstStyle/>
          <a:p>
            <a:r>
              <a:rPr lang="ru-RU" sz="2000" dirty="0" smtClean="0"/>
              <a:t>д.Скворцово 2024</a:t>
            </a:r>
            <a:endParaRPr lang="ru-RU" sz="2000" dirty="0"/>
          </a:p>
        </p:txBody>
      </p:sp>
      <p:sp>
        <p:nvSpPr>
          <p:cNvPr id="6" name="TextBox 5"/>
          <p:cNvSpPr txBox="1"/>
          <p:nvPr/>
        </p:nvSpPr>
        <p:spPr>
          <a:xfrm>
            <a:off x="5357818" y="5143512"/>
            <a:ext cx="3286148" cy="830997"/>
          </a:xfrm>
          <a:prstGeom prst="rect">
            <a:avLst/>
          </a:prstGeom>
          <a:noFill/>
        </p:spPr>
        <p:txBody>
          <a:bodyPr wrap="square" rtlCol="0">
            <a:spAutoFit/>
          </a:bodyPr>
          <a:lstStyle/>
          <a:p>
            <a:r>
              <a:rPr lang="ru-RU" sz="2400" dirty="0" smtClean="0"/>
              <a:t>Руководитель: Воробьева Н.В.</a:t>
            </a:r>
            <a:endParaRPr lang="ru-RU" sz="2400" dirty="0" smtClean="0"/>
          </a:p>
        </p:txBody>
      </p:sp>
    </p:spTree>
    <p:extLst>
      <p:ext uri="{BB962C8B-B14F-4D97-AF65-F5344CB8AC3E}">
        <p14:creationId xmlns="" xmlns:p14="http://schemas.microsoft.com/office/powerpoint/2010/main" val="3025816241"/>
      </p:ext>
    </p:extLst>
  </p:cSld>
  <p:clrMapOvr>
    <a:masterClrMapping/>
  </p:clrMapOvr>
  <p:transition advTm="1593">
    <p:diamon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6863417"/>
          </a:xfrm>
          <a:prstGeom prst="rect">
            <a:avLst/>
          </a:prstGeom>
        </p:spPr>
        <p:txBody>
          <a:bodyPr wrap="square">
            <a:spAutoFit/>
          </a:bodyPr>
          <a:lstStyle/>
          <a:p>
            <a:r>
              <a:rPr lang="ru-RU" sz="4000" dirty="0" smtClean="0"/>
              <a:t>С 1849 года он — преподаватель, с 1854 года — экстраординарный, а с 1857 года — ординарный профессор химии в Казанском университете; в 1860—1863 годах был ректором университета. С 22 декабря 1867 года состоял в чине действительного статского советника.</a:t>
            </a:r>
          </a:p>
          <a:p>
            <a:r>
              <a:rPr lang="ru-RU" sz="4000" dirty="0" smtClean="0"/>
              <a:t>В 1868 году стал лауреатом Ломоносовской премии и был избран профессором химии Петербургского университета. </a:t>
            </a:r>
            <a:endParaRPr lang="ru-RU" sz="4000" dirty="0"/>
          </a:p>
        </p:txBody>
      </p:sp>
    </p:spTree>
    <p:extLst>
      <p:ext uri="{BB962C8B-B14F-4D97-AF65-F5344CB8AC3E}">
        <p14:creationId xmlns="" xmlns:p14="http://schemas.microsoft.com/office/powerpoint/2010/main" val="191305806"/>
      </p:ext>
    </p:extLst>
  </p:cSld>
  <p:clrMapOvr>
    <a:masterClrMapping/>
  </p:clrMapOvr>
  <p:transition advTm="7109">
    <p:diamon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8929718" cy="6001643"/>
          </a:xfrm>
          <a:prstGeom prst="rect">
            <a:avLst/>
          </a:prstGeom>
        </p:spPr>
        <p:txBody>
          <a:bodyPr wrap="square">
            <a:spAutoFit/>
          </a:bodyPr>
          <a:lstStyle/>
          <a:p>
            <a:pPr algn="just"/>
            <a:r>
              <a:rPr lang="ru-RU" sz="3200" dirty="0" smtClean="0"/>
              <a:t>В 1851 Бутлеров защитил магистерскую диссертацию «Об окислении органических соединений», а в 1854 в Московском университете — докторскую диссертацию «Об эфирных маслах». Во время заграничной поездки в 1857—1858 сблизился с Ф. А. </a:t>
            </a:r>
            <a:r>
              <a:rPr lang="ru-RU" sz="3200" dirty="0" err="1" smtClean="0"/>
              <a:t>Кекуле</a:t>
            </a:r>
            <a:r>
              <a:rPr lang="ru-RU" sz="3200" dirty="0" smtClean="0"/>
              <a:t> и Э. </a:t>
            </a:r>
            <a:r>
              <a:rPr lang="ru-RU" sz="3200" dirty="0" err="1" smtClean="0"/>
              <a:t>Эрленмейером</a:t>
            </a:r>
            <a:r>
              <a:rPr lang="ru-RU" sz="3200" dirty="0" smtClean="0"/>
              <a:t>, и провёл около полугода в Париже, деятельно участвуя в заседаниях только что организованного Парижского химического общества. В Париже, в лаборатории Ш. А. </a:t>
            </a:r>
            <a:r>
              <a:rPr lang="ru-RU" sz="3200" dirty="0" err="1" smtClean="0"/>
              <a:t>Вюрца</a:t>
            </a:r>
            <a:r>
              <a:rPr lang="ru-RU" sz="3200" dirty="0" smtClean="0"/>
              <a:t>, Бутлеров начал первый цикл экспериментальных исследований..</a:t>
            </a:r>
            <a:endParaRPr lang="ru-RU" sz="3200" dirty="0"/>
          </a:p>
        </p:txBody>
      </p:sp>
    </p:spTree>
    <p:extLst>
      <p:ext uri="{BB962C8B-B14F-4D97-AF65-F5344CB8AC3E}">
        <p14:creationId xmlns="" xmlns:p14="http://schemas.microsoft.com/office/powerpoint/2010/main" val="256208978"/>
      </p:ext>
    </p:extLst>
  </p:cSld>
  <p:clrMapOvr>
    <a:masterClrMapping/>
  </p:clrMapOvr>
  <p:transition advTm="7406">
    <p:diamon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363915"/>
            <a:ext cx="8572560" cy="6494085"/>
          </a:xfrm>
          <a:prstGeom prst="rect">
            <a:avLst/>
          </a:prstGeom>
        </p:spPr>
        <p:txBody>
          <a:bodyPr wrap="square">
            <a:spAutoFit/>
          </a:bodyPr>
          <a:lstStyle/>
          <a:p>
            <a:pPr algn="just"/>
            <a:r>
              <a:rPr lang="ru-RU" sz="2800" dirty="0" smtClean="0"/>
              <a:t> </a:t>
            </a:r>
            <a:r>
              <a:rPr lang="ru-RU" sz="3200" dirty="0" smtClean="0"/>
              <a:t>Открыв новый способ получения йодистого метилена, Бутлеров получил и исследовал многочисленные его производные; впервые синтезировал </a:t>
            </a:r>
            <a:r>
              <a:rPr lang="ru-RU" sz="3200" dirty="0" err="1" smtClean="0"/>
              <a:t>гексаметилентетрамин</a:t>
            </a:r>
            <a:r>
              <a:rPr lang="ru-RU" sz="3200" dirty="0" smtClean="0"/>
              <a:t> (уротропин) и </a:t>
            </a:r>
            <a:r>
              <a:rPr lang="ru-RU" sz="3200" dirty="0" err="1" smtClean="0"/>
              <a:t>тример</a:t>
            </a:r>
            <a:r>
              <a:rPr lang="ru-RU" sz="3200" dirty="0" smtClean="0"/>
              <a:t> формальдегида (</a:t>
            </a:r>
            <a:r>
              <a:rPr lang="ru-RU" sz="3200" dirty="0" err="1" smtClean="0"/>
              <a:t>триоксиметилен</a:t>
            </a:r>
            <a:r>
              <a:rPr lang="ru-RU" sz="3200" dirty="0" smtClean="0"/>
              <a:t>). В работе, опубликованной в 1861 году Бутлеров показал, что </a:t>
            </a:r>
            <a:r>
              <a:rPr lang="ru-RU" sz="3200" dirty="0" err="1" smtClean="0"/>
              <a:t>триоксиметилен</a:t>
            </a:r>
            <a:r>
              <a:rPr lang="ru-RU" sz="3200" dirty="0" smtClean="0"/>
              <a:t> при обработке известковой водой переходит в сахаристое вещество (реакция Бутлерова), которое он назвал </a:t>
            </a:r>
            <a:r>
              <a:rPr lang="ru-RU" sz="3200" dirty="0" err="1" smtClean="0"/>
              <a:t>метиленитаном</a:t>
            </a:r>
            <a:r>
              <a:rPr lang="ru-RU" sz="3200" dirty="0" smtClean="0"/>
              <a:t> (позднее Э. Фишер установил, что </a:t>
            </a:r>
            <a:r>
              <a:rPr lang="ru-RU" sz="3200" dirty="0" err="1" smtClean="0"/>
              <a:t>метиленитан</a:t>
            </a:r>
            <a:r>
              <a:rPr lang="ru-RU" sz="3200" dirty="0" smtClean="0"/>
              <a:t> — неоднородное вещество, содержащее </a:t>
            </a:r>
            <a:r>
              <a:rPr lang="ru-RU" sz="3200" dirty="0" err="1" smtClean="0"/>
              <a:t>α-акрозу </a:t>
            </a:r>
            <a:r>
              <a:rPr lang="ru-RU" sz="3200" dirty="0" smtClean="0"/>
              <a:t>и </a:t>
            </a:r>
            <a:r>
              <a:rPr lang="ru-RU" sz="3200" dirty="0" err="1" smtClean="0"/>
              <a:t>формозу</a:t>
            </a:r>
            <a:r>
              <a:rPr lang="ru-RU" sz="3200" dirty="0" smtClean="0"/>
              <a:t>). </a:t>
            </a:r>
            <a:endParaRPr lang="ru-RU" sz="3200" dirty="0"/>
          </a:p>
        </p:txBody>
      </p:sp>
    </p:spTree>
    <p:extLst>
      <p:ext uri="{BB962C8B-B14F-4D97-AF65-F5344CB8AC3E}">
        <p14:creationId xmlns="" xmlns:p14="http://schemas.microsoft.com/office/powerpoint/2010/main" val="256208978"/>
      </p:ext>
    </p:extLst>
  </p:cSld>
  <p:clrMapOvr>
    <a:masterClrMapping/>
  </p:clrMapOvr>
  <p:transition advTm="8328">
    <p:diamon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школа\Desktop\img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extLst>
      <p:ext uri="{BB962C8B-B14F-4D97-AF65-F5344CB8AC3E}">
        <p14:creationId xmlns="" xmlns:p14="http://schemas.microsoft.com/office/powerpoint/2010/main" val="256208978"/>
      </p:ext>
    </p:extLst>
  </p:cSld>
  <p:clrMapOvr>
    <a:masterClrMapping/>
  </p:clrMapOvr>
  <p:transition advTm="4968">
    <p:diamon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школа\Desktop\img8.jpg"/>
          <p:cNvPicPr>
            <a:picLocks noChangeAspect="1" noChangeArrowheads="1"/>
          </p:cNvPicPr>
          <p:nvPr/>
        </p:nvPicPr>
        <p:blipFill>
          <a:blip r:embed="rId2"/>
          <a:srcRect/>
          <a:stretch>
            <a:fillRect/>
          </a:stretch>
        </p:blipFill>
        <p:spPr bwMode="auto">
          <a:xfrm>
            <a:off x="0" y="0"/>
            <a:ext cx="9144000" cy="6929486"/>
          </a:xfrm>
          <a:prstGeom prst="rect">
            <a:avLst/>
          </a:prstGeom>
          <a:noFill/>
        </p:spPr>
      </p:pic>
    </p:spTree>
    <p:extLst>
      <p:ext uri="{BB962C8B-B14F-4D97-AF65-F5344CB8AC3E}">
        <p14:creationId xmlns="" xmlns:p14="http://schemas.microsoft.com/office/powerpoint/2010/main" val="707293359"/>
      </p:ext>
    </p:extLst>
  </p:cSld>
  <p:clrMapOvr>
    <a:masterClrMapping/>
  </p:clrMapOvr>
  <p:transition advTm="4453">
    <p:diamon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школа\Desktop\img1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extLst>
      <p:ext uri="{BB962C8B-B14F-4D97-AF65-F5344CB8AC3E}">
        <p14:creationId xmlns="" xmlns:p14="http://schemas.microsoft.com/office/powerpoint/2010/main" val="707293359"/>
      </p:ext>
    </p:extLst>
  </p:cSld>
  <p:clrMapOvr>
    <a:masterClrMapping/>
  </p:clrMapOvr>
  <p:transition advTm="3407">
    <p:diamon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Память</a:t>
            </a:r>
            <a:endParaRPr lang="ru-RU" dirty="0"/>
          </a:p>
        </p:txBody>
      </p:sp>
      <p:sp>
        <p:nvSpPr>
          <p:cNvPr id="3" name="Объект 2"/>
          <p:cNvSpPr>
            <a:spLocks noGrp="1"/>
          </p:cNvSpPr>
          <p:nvPr>
            <p:ph sz="half" idx="1"/>
          </p:nvPr>
        </p:nvSpPr>
        <p:spPr/>
        <p:txBody>
          <a:bodyPr>
            <a:noAutofit/>
          </a:bodyPr>
          <a:lstStyle/>
          <a:p>
            <a:r>
              <a:rPr lang="ru-RU" sz="1600" dirty="0"/>
              <a:t>В 1978 году в Ленинском садике города Казани открыт памятник Бутлерову.</a:t>
            </a:r>
          </a:p>
          <a:p>
            <a:r>
              <a:rPr lang="ru-RU" sz="1600" dirty="0"/>
              <a:t>Улицы Бутлерова есть в Казани, Москве, Санкт-Петербурге, Даугавпилсе (в районе Посёлок Химиков), </a:t>
            </a:r>
            <a:r>
              <a:rPr lang="ru-RU" sz="1600" dirty="0" smtClean="0"/>
              <a:t>Киеве, </a:t>
            </a:r>
            <a:r>
              <a:rPr lang="ru-RU" sz="1600" dirty="0"/>
              <a:t>Дзержинске (Нижегородская область), Чистополе (Татарстан), Волгограде.</a:t>
            </a:r>
          </a:p>
          <a:p>
            <a:r>
              <a:rPr lang="ru-RU" sz="1600" dirty="0"/>
              <a:t>18—23 сентября 2011 года в Казани прошёл Международный конгресс по органической химии, посвященный А. М. Бутлерову — «</a:t>
            </a:r>
            <a:r>
              <a:rPr lang="ru-RU" sz="1600" dirty="0" err="1"/>
              <a:t>Бутлеровский</a:t>
            </a:r>
            <a:r>
              <a:rPr lang="ru-RU" sz="1600" dirty="0"/>
              <a:t> конгресс</a:t>
            </a:r>
            <a:r>
              <a:rPr lang="ru-RU" sz="1600" dirty="0" smtClean="0"/>
              <a:t>»</a:t>
            </a:r>
            <a:endParaRPr lang="ru-RU" sz="1600" dirty="0"/>
          </a:p>
          <a:p>
            <a:r>
              <a:rPr lang="ru-RU" sz="1600" dirty="0"/>
              <a:t>Зеленушка </a:t>
            </a:r>
            <a:r>
              <a:rPr lang="ru-RU" sz="1600" dirty="0" smtClean="0"/>
              <a:t>Бутлерова </a:t>
            </a:r>
            <a:r>
              <a:rPr lang="ru-RU" sz="1600" dirty="0"/>
              <a:t>— дневная бабочка из семейства голубянок.</a:t>
            </a:r>
          </a:p>
          <a:p>
            <a:endParaRPr lang="ru-RU" sz="1600" dirty="0"/>
          </a:p>
        </p:txBody>
      </p:sp>
      <p:pic>
        <p:nvPicPr>
          <p:cNvPr id="3074" name="Picture 2"/>
          <p:cNvPicPr>
            <a:picLocks noGrp="1" noChangeAspect="1" noChangeArrowheads="1"/>
          </p:cNvPicPr>
          <p:nvPr>
            <p:ph sz="half" idx="2"/>
          </p:nvPr>
        </p:nvPicPr>
        <p:blipFill>
          <a:blip r:embed="rId2" cstate="print">
            <a:extLst>
              <a:ext uri="{28A0092B-C50C-407E-A947-70E740481C1C}">
                <a14:useLocalDpi xmlns="" xmlns:a14="http://schemas.microsoft.com/office/drawing/2010/main" val="0"/>
              </a:ext>
            </a:extLst>
          </a:blip>
          <a:stretch>
            <a:fillRect/>
          </a:stretch>
        </p:blipFill>
        <p:spPr bwMode="auto">
          <a:xfrm>
            <a:off x="5221015" y="1832700"/>
            <a:ext cx="2892969" cy="40609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506539483"/>
      </p:ext>
    </p:extLst>
  </p:cSld>
  <p:clrMapOvr>
    <a:masterClrMapping/>
  </p:clrMapOvr>
  <p:transition advTm="0">
    <p:diamon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5013176"/>
            <a:ext cx="7767021" cy="644729"/>
          </a:xfrm>
        </p:spPr>
        <p:txBody>
          <a:bodyPr>
            <a:normAutofit fontScale="90000"/>
          </a:bodyPr>
          <a:lstStyle/>
          <a:p>
            <a:r>
              <a:rPr lang="ru-RU" sz="2000" b="1" dirty="0">
                <a:solidFill>
                  <a:schemeClr val="tx1"/>
                </a:solidFill>
              </a:rPr>
              <a:t>Александр Михайлович Бутлеров</a:t>
            </a:r>
            <a:r>
              <a:rPr lang="ru-RU" sz="2000" dirty="0">
                <a:solidFill>
                  <a:schemeClr val="tx1"/>
                </a:solidFill>
              </a:rPr>
              <a:t> </a:t>
            </a:r>
            <a:r>
              <a:rPr lang="ru-RU" sz="2000" dirty="0" smtClean="0">
                <a:solidFill>
                  <a:schemeClr val="tx1"/>
                </a:solidFill>
              </a:rPr>
              <a:t> </a:t>
            </a:r>
            <a:r>
              <a:rPr lang="ru-RU" sz="2000" dirty="0">
                <a:solidFill>
                  <a:schemeClr val="tx1"/>
                </a:solidFill>
              </a:rPr>
              <a:t>— </a:t>
            </a:r>
            <a:r>
              <a:rPr lang="ru-RU" sz="2000" b="1" dirty="0">
                <a:solidFill>
                  <a:schemeClr val="tx1"/>
                </a:solidFill>
              </a:rPr>
              <a:t>русский учёный, химик, основатель научной школы органической химии, создатель теории строения органических веществ</a:t>
            </a:r>
            <a:r>
              <a:rPr lang="ru-RU" sz="2000" dirty="0">
                <a:solidFill>
                  <a:schemeClr val="tx1"/>
                </a:solidFill>
              </a:rPr>
              <a:t>.</a:t>
            </a:r>
          </a:p>
        </p:txBody>
      </p:sp>
      <p:pic>
        <p:nvPicPr>
          <p:cNvPr id="1026" name="Picture 2" descr="https://yastatic.net/naydex/yandex-search/Ukb65Jq56/27d418Om/fbh2gTZdAe8dI6vLcoczdX98oSZY7f5LW_ke5zUBZUwX1HonyCTVCASOtSDJPp5L0PyPLJ8uHlP1qQPXMuGyUw7647H1v9LJ79AYDLGFUQfeXFSyWSyqW2v53tZEs9Yg"/>
          <p:cNvPicPr>
            <a:picLocks noGrp="1" noChangeAspect="1" noChangeArrowheads="1"/>
          </p:cNvPicPr>
          <p:nvPr>
            <p:ph type="pic" idx="1"/>
          </p:nvPr>
        </p:nvPicPr>
        <p:blipFill>
          <a:blip r:embed="rId2">
            <a:extLst>
              <a:ext uri="{28A0092B-C50C-407E-A947-70E740481C1C}">
                <a14:useLocalDpi xmlns="" xmlns:a14="http://schemas.microsoft.com/office/drawing/2010/main" val="0"/>
              </a:ext>
            </a:extLst>
          </a:blip>
          <a:srcRect t="2865" b="2865"/>
          <a:stretch>
            <a:fillRect/>
          </a:stretch>
        </p:blipFill>
        <p:spPr bwMode="auto">
          <a:xfrm rot="240000">
            <a:off x="1886729" y="426280"/>
            <a:ext cx="5077624" cy="382832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262863797"/>
      </p:ext>
    </p:extLst>
  </p:cSld>
  <p:clrMapOvr>
    <a:masterClrMapping/>
  </p:clrMapOvr>
  <p:transition advTm="2485">
    <p:diamon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0" y="0"/>
            <a:ext cx="9144000" cy="4709160"/>
          </a:xfrm>
        </p:spPr>
        <p:txBody>
          <a:bodyPr>
            <a:noAutofit/>
          </a:bodyPr>
          <a:lstStyle/>
          <a:p>
            <a:r>
              <a:rPr lang="ru-RU" sz="4400" dirty="0">
                <a:solidFill>
                  <a:schemeClr val="tx1"/>
                </a:solidFill>
              </a:rPr>
              <a:t>Родился 3 (15) сентября 1828 </a:t>
            </a:r>
            <a:r>
              <a:rPr lang="ru-RU" sz="4400" dirty="0" smtClean="0">
                <a:solidFill>
                  <a:schemeClr val="tx1"/>
                </a:solidFill>
              </a:rPr>
              <a:t>года </a:t>
            </a:r>
            <a:r>
              <a:rPr lang="ru-RU" sz="4400" dirty="0">
                <a:solidFill>
                  <a:schemeClr val="tx1"/>
                </a:solidFill>
              </a:rPr>
              <a:t>(по другим данным 25 августа [6 сентября] </a:t>
            </a:r>
            <a:r>
              <a:rPr lang="ru-RU" sz="4400" dirty="0" smtClean="0">
                <a:solidFill>
                  <a:schemeClr val="tx1"/>
                </a:solidFill>
              </a:rPr>
              <a:t>1828) </a:t>
            </a:r>
            <a:r>
              <a:rPr lang="ru-RU" sz="4400" dirty="0">
                <a:solidFill>
                  <a:schemeClr val="tx1"/>
                </a:solidFill>
              </a:rPr>
              <a:t>в Чистополе Казанской губернии. Происходил из потомственных дворян той же </a:t>
            </a:r>
            <a:r>
              <a:rPr lang="ru-RU" sz="4400" dirty="0" smtClean="0">
                <a:solidFill>
                  <a:schemeClr val="tx1"/>
                </a:solidFill>
              </a:rPr>
              <a:t>губернии. Детство </a:t>
            </a:r>
            <a:r>
              <a:rPr lang="ru-RU" sz="4400" dirty="0">
                <a:solidFill>
                  <a:schemeClr val="tx1"/>
                </a:solidFill>
              </a:rPr>
              <a:t>Александра Михайловича протекало сначала в фамильном имении </a:t>
            </a:r>
            <a:r>
              <a:rPr lang="ru-RU" sz="4400" dirty="0" err="1">
                <a:solidFill>
                  <a:schemeClr val="tx1"/>
                </a:solidFill>
              </a:rPr>
              <a:t>Бутлеровке</a:t>
            </a:r>
            <a:r>
              <a:rPr lang="ru-RU" sz="4400" dirty="0">
                <a:solidFill>
                  <a:schemeClr val="tx1"/>
                </a:solidFill>
              </a:rPr>
              <a:t>, затем — в Казани.</a:t>
            </a:r>
          </a:p>
        </p:txBody>
      </p:sp>
    </p:spTree>
    <p:extLst>
      <p:ext uri="{BB962C8B-B14F-4D97-AF65-F5344CB8AC3E}">
        <p14:creationId xmlns="" xmlns:p14="http://schemas.microsoft.com/office/powerpoint/2010/main" val="3750661600"/>
      </p:ext>
    </p:extLst>
  </p:cSld>
  <p:clrMapOvr>
    <a:masterClrMapping/>
  </p:clrMapOvr>
  <p:transition advTm="2844">
    <p:diamon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714348" y="428604"/>
            <a:ext cx="7715304" cy="3984480"/>
          </a:xfrm>
        </p:spPr>
        <p:txBody>
          <a:bodyPr>
            <a:noAutofit/>
          </a:bodyPr>
          <a:lstStyle/>
          <a:p>
            <a:r>
              <a:rPr lang="ru-RU" sz="3200" dirty="0" smtClean="0"/>
              <a:t>Мать Саши скончалась от тяжелых родов, поэтому его воспитанием занимались отец и бабушка с дедушкой. Особенно близкие отношения у юноши были с родителем, который стал для него и верным другом, и учителем.</a:t>
            </a:r>
          </a:p>
          <a:p>
            <a:endParaRPr lang="ru-RU" sz="3200" dirty="0"/>
          </a:p>
        </p:txBody>
      </p:sp>
      <p:pic>
        <p:nvPicPr>
          <p:cNvPr id="2050" name="Picture 2"/>
          <p:cNvPicPr>
            <a:picLocks noGrp="1" noChangeAspect="1" noChangeArrowheads="1"/>
          </p:cNvPicPr>
          <p:nvPr>
            <p:ph sz="half" idx="2"/>
          </p:nvPr>
        </p:nvPicPr>
        <p:blipFill>
          <a:blip r:embed="rId3">
            <a:extLst>
              <a:ext uri="{28A0092B-C50C-407E-A947-70E740481C1C}">
                <a14:useLocalDpi xmlns="" xmlns:a14="http://schemas.microsoft.com/office/drawing/2010/main" val="0"/>
              </a:ext>
            </a:extLst>
          </a:blip>
          <a:stretch>
            <a:fillRect/>
          </a:stretch>
        </p:blipFill>
        <p:spPr bwMode="auto">
          <a:xfrm>
            <a:off x="2428860" y="3714752"/>
            <a:ext cx="4038600" cy="222834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540704931"/>
      </p:ext>
    </p:extLst>
  </p:cSld>
  <p:clrMapOvr>
    <a:masterClrMapping/>
  </p:clrMapOvr>
  <p:transition advTm="2391">
    <p:diamon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ChangeArrowheads="1"/>
          </p:cNvSpPr>
          <p:nvPr/>
        </p:nvSpPr>
        <p:spPr bwMode="auto">
          <a:xfrm>
            <a:off x="0" y="0"/>
            <a:ext cx="9144000"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ru-RU" sz="3600" dirty="0" smtClean="0">
                <a:ea typeface="Times New Roman" pitchFamily="18" charset="0"/>
                <a:cs typeface="Arial" pitchFamily="34" charset="0"/>
              </a:rPr>
              <a:t>П</a:t>
            </a:r>
            <a:r>
              <a:rPr kumimoji="0" lang="ru-RU" sz="3600" b="0" i="0" u="none" strike="noStrike" cap="none" normalizeH="0" baseline="0" dirty="0" smtClean="0">
                <a:ln>
                  <a:noFill/>
                </a:ln>
                <a:effectLst/>
                <a:ea typeface="Times New Roman" pitchFamily="18" charset="0"/>
                <a:cs typeface="Arial" pitchFamily="34" charset="0"/>
              </a:rPr>
              <a:t>осле окончания гимназии Александр</a:t>
            </a:r>
            <a:r>
              <a:rPr kumimoji="0" lang="ru-RU" sz="3600" b="0" i="0" u="none" strike="noStrike" cap="none" normalizeH="0" dirty="0" smtClean="0">
                <a:ln>
                  <a:noFill/>
                </a:ln>
                <a:effectLst/>
                <a:ea typeface="Times New Roman" pitchFamily="18" charset="0"/>
                <a:cs typeface="Arial" pitchFamily="34" charset="0"/>
              </a:rPr>
              <a:t> в </a:t>
            </a:r>
            <a:r>
              <a:rPr kumimoji="0" lang="ru-RU" sz="3600" b="0" i="0" u="none" strike="noStrike" cap="none" normalizeH="0" baseline="0" dirty="0" smtClean="0">
                <a:ln>
                  <a:noFill/>
                </a:ln>
                <a:effectLst/>
                <a:ea typeface="Times New Roman" pitchFamily="18" charset="0"/>
                <a:cs typeface="Arial" pitchFamily="34" charset="0"/>
              </a:rPr>
              <a:t>1845-м</a:t>
            </a:r>
            <a:r>
              <a:rPr kumimoji="0" lang="ru-RU" sz="3600" b="0" i="0" u="none" strike="noStrike" cap="none" normalizeH="0" dirty="0" smtClean="0">
                <a:ln>
                  <a:noFill/>
                </a:ln>
                <a:effectLst/>
                <a:ea typeface="Times New Roman" pitchFamily="18" charset="0"/>
                <a:cs typeface="Arial" pitchFamily="34" charset="0"/>
              </a:rPr>
              <a:t> был</a:t>
            </a:r>
            <a:r>
              <a:rPr kumimoji="0" lang="ru-RU" sz="3600" b="0" i="0" u="none" strike="noStrike" cap="none" normalizeH="0" baseline="0" dirty="0" smtClean="0">
                <a:ln>
                  <a:noFill/>
                </a:ln>
                <a:effectLst/>
                <a:ea typeface="Times New Roman" pitchFamily="18" charset="0"/>
                <a:cs typeface="Arial" pitchFamily="34" charset="0"/>
              </a:rPr>
              <a:t> принят на первый курс Казанского университета.</a:t>
            </a:r>
            <a:r>
              <a:rPr kumimoji="0" lang="ru-RU" sz="3600" b="0" i="0" u="none" strike="noStrike" cap="none" normalizeH="0" dirty="0" smtClean="0">
                <a:ln>
                  <a:noFill/>
                </a:ln>
                <a:effectLst/>
                <a:ea typeface="Times New Roman" pitchFamily="18" charset="0"/>
                <a:cs typeface="Arial" pitchFamily="34" charset="0"/>
              </a:rPr>
              <a:t> О</a:t>
            </a:r>
            <a:r>
              <a:rPr lang="ru-RU" sz="3600" dirty="0" smtClean="0"/>
              <a:t>н занимался усердно, но вскоре заметил, что больше всего ему нравятся лекции по химии. Его не удовлетворяли лекции профессора Клауса, поэтому он стал посещать занятия, которые вел Николай Николаевич Зинин. Последний, наблюдая во время лабораторных работ за Александром, заметил, что тот одарен.</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3600" b="0" i="0" u="none" strike="noStrike" cap="none" normalizeH="0" baseline="0" dirty="0" smtClean="0">
              <a:ln>
                <a:noFill/>
              </a:ln>
              <a:effectLst/>
              <a:latin typeface="Arial" pitchFamily="34" charset="0"/>
              <a:cs typeface="Arial" pitchFamily="34" charset="0"/>
            </a:endParaRPr>
          </a:p>
        </p:txBody>
      </p:sp>
    </p:spTree>
    <p:extLst>
      <p:ext uri="{BB962C8B-B14F-4D97-AF65-F5344CB8AC3E}">
        <p14:creationId xmlns="" xmlns:p14="http://schemas.microsoft.com/office/powerpoint/2010/main" val="1540704931"/>
      </p:ext>
    </p:extLst>
  </p:cSld>
  <p:clrMapOvr>
    <a:masterClrMapping/>
  </p:clrMapOvr>
  <p:transition advTm="3093">
    <p:diamon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0" y="0"/>
            <a:ext cx="9144000" cy="62478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4000" b="0" i="0" u="none" strike="noStrike" cap="none" normalizeH="0" baseline="0" dirty="0" smtClean="0">
                <a:ln>
                  <a:noFill/>
                </a:ln>
                <a:effectLst/>
                <a:ea typeface="Times New Roman" pitchFamily="18" charset="0"/>
                <a:cs typeface="Arial" pitchFamily="34" charset="0"/>
              </a:rPr>
              <a:t>Для получения кандидатской степени Александр Михайлович должен был по окончании университета представить диссертацию. Зинин к этому времени уехал в Петербург из Казани. Поэтому Александру пришлось заняться естественными науками. Но через некоторое время обстоятельства сложились так, что Бутлеров все-таки вернулся к химии.</a:t>
            </a:r>
            <a:endParaRPr kumimoji="0" lang="ru-RU" sz="4000" b="0" i="0" u="none" strike="noStrike" cap="none" normalizeH="0" baseline="0" dirty="0" smtClean="0">
              <a:ln>
                <a:noFill/>
              </a:ln>
              <a:effectLst/>
              <a:cs typeface="Arial" pitchFamily="34" charset="0"/>
            </a:endParaRPr>
          </a:p>
        </p:txBody>
      </p:sp>
    </p:spTree>
    <p:extLst>
      <p:ext uri="{BB962C8B-B14F-4D97-AF65-F5344CB8AC3E}">
        <p14:creationId xmlns="" xmlns:p14="http://schemas.microsoft.com/office/powerpoint/2010/main" val="1540704931"/>
      </p:ext>
    </p:extLst>
  </p:cSld>
  <p:clrMapOvr>
    <a:masterClrMapping/>
  </p:clrMapOvr>
  <p:transition advTm="5312">
    <p:diamon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p:cNvSpPr>
            <a:spLocks noChangeArrowheads="1"/>
          </p:cNvSpPr>
          <p:nvPr/>
        </p:nvSpPr>
        <p:spPr bwMode="auto">
          <a:xfrm>
            <a:off x="0" y="0"/>
            <a:ext cx="9144000" cy="1015638"/>
          </a:xfrm>
          <a:prstGeom prst="rect">
            <a:avLst/>
          </a:prstGeom>
          <a:noFill/>
          <a:ln w="9525">
            <a:noFill/>
            <a:miter lim="800000"/>
            <a:headEnd/>
            <a:tailEnd/>
          </a:ln>
          <a:effectLst/>
        </p:spPr>
        <p:txBody>
          <a:bodyPr vert="horz" wrap="square" lIns="91440" tIns="45720" rIns="91440"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4000" b="0" i="0" u="none" strike="noStrike" cap="none" normalizeH="0" baseline="0" dirty="0" smtClean="0">
                <a:ln>
                  <a:noFill/>
                </a:ln>
                <a:effectLst/>
                <a:ea typeface="Times New Roman" pitchFamily="18" charset="0"/>
                <a:cs typeface="Arial" pitchFamily="34" charset="0"/>
              </a:rPr>
              <a:t>Работа в Казанском университете</a:t>
            </a:r>
            <a:endParaRPr kumimoji="0" lang="ru-RU" sz="4000" b="1" i="0" u="none" strike="noStrike" cap="none" normalizeH="0" baseline="0" dirty="0" smtClean="0">
              <a:ln>
                <a:noFill/>
              </a:ln>
              <a:effectLs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TextBox 4"/>
          <p:cNvSpPr txBox="1"/>
          <p:nvPr/>
        </p:nvSpPr>
        <p:spPr>
          <a:xfrm>
            <a:off x="285720" y="642918"/>
            <a:ext cx="8643998" cy="6186309"/>
          </a:xfrm>
          <a:prstGeom prst="rect">
            <a:avLst/>
          </a:prstGeom>
          <a:noFill/>
        </p:spPr>
        <p:txBody>
          <a:bodyPr wrap="square" rtlCol="0">
            <a:spAutoFit/>
          </a:bodyPr>
          <a:lstStyle/>
          <a:p>
            <a:r>
              <a:rPr lang="ru-RU" sz="3600" dirty="0" smtClean="0"/>
              <a:t>После получения степени Александр остался работать в Казанском университете. Клаус, единственный профессор химии, не мог сам проводить все занятия и его помощником стал  Александр Михайлович. Бутлеров осенью 1850 г. сдал экзамены и стал магистром химии. Он сразу же начал работать над докторской диссертацией на тему эфирных масел. И занялся тщательным изучением истории химии.</a:t>
            </a:r>
            <a:endParaRPr lang="ru-RU" sz="3600" dirty="0"/>
          </a:p>
        </p:txBody>
      </p:sp>
    </p:spTree>
    <p:extLst>
      <p:ext uri="{BB962C8B-B14F-4D97-AF65-F5344CB8AC3E}">
        <p14:creationId xmlns="" xmlns:p14="http://schemas.microsoft.com/office/powerpoint/2010/main" val="1540704931"/>
      </p:ext>
    </p:extLst>
  </p:cSld>
  <p:clrMapOvr>
    <a:masterClrMapping/>
  </p:clrMapOvr>
  <p:transition advTm="7031">
    <p:diamon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p:cNvSpPr>
            <a:spLocks noChangeArrowheads="1"/>
          </p:cNvSpPr>
          <p:nvPr/>
        </p:nvSpPr>
        <p:spPr bwMode="auto">
          <a:xfrm>
            <a:off x="0" y="0"/>
            <a:ext cx="9144000" cy="1015638"/>
          </a:xfrm>
          <a:prstGeom prst="rect">
            <a:avLst/>
          </a:prstGeom>
          <a:noFill/>
          <a:ln w="9525">
            <a:noFill/>
            <a:miter lim="800000"/>
            <a:headEnd/>
            <a:tailEnd/>
          </a:ln>
          <a:effectLst/>
        </p:spPr>
        <p:txBody>
          <a:bodyPr vert="horz" wrap="square" lIns="91440" tIns="45720" rIns="91440"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4000" b="1" i="0" u="none" strike="noStrike" cap="none" normalizeH="0" baseline="0" dirty="0" smtClean="0">
              <a:ln>
                <a:noFill/>
              </a:ln>
              <a:effectLs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6865" name="Rectangle 1"/>
          <p:cNvSpPr>
            <a:spLocks noChangeArrowheads="1"/>
          </p:cNvSpPr>
          <p:nvPr/>
        </p:nvSpPr>
        <p:spPr bwMode="auto">
          <a:xfrm>
            <a:off x="0" y="0"/>
            <a:ext cx="9144000"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4800" b="0" i="0" u="none" strike="noStrike" cap="none" normalizeH="0" baseline="0" dirty="0" smtClean="0">
                <a:ln>
                  <a:noFill/>
                </a:ln>
                <a:effectLst/>
                <a:ea typeface="Times New Roman" pitchFamily="18" charset="0"/>
                <a:cs typeface="Arial" pitchFamily="34" charset="0"/>
              </a:rPr>
              <a:t>Биография Бутлерова интересует не только химиков, но и ботаников. Александр Михайлович проводил опыты в своих оранжереях, находившихся в </a:t>
            </a:r>
            <a:r>
              <a:rPr kumimoji="0" lang="ru-RU" sz="4800" b="0" i="0" u="none" strike="noStrike" cap="none" normalizeH="0" baseline="0" dirty="0" err="1" smtClean="0">
                <a:ln>
                  <a:noFill/>
                </a:ln>
                <a:effectLst/>
                <a:ea typeface="Times New Roman" pitchFamily="18" charset="0"/>
                <a:cs typeface="Arial" pitchFamily="34" charset="0"/>
              </a:rPr>
              <a:t>Бутлеровке</a:t>
            </a:r>
            <a:r>
              <a:rPr kumimoji="0" lang="ru-RU" sz="4800" b="0" i="0" u="none" strike="noStrike" cap="none" normalizeH="0" baseline="0" dirty="0" smtClean="0">
                <a:ln>
                  <a:noFill/>
                </a:ln>
                <a:effectLst/>
                <a:ea typeface="Times New Roman" pitchFamily="18" charset="0"/>
                <a:cs typeface="Arial" pitchFamily="34" charset="0"/>
              </a:rPr>
              <a:t> и в Казани. Также писал статьи на темы цветоводства, садоводства и земледелия.</a:t>
            </a:r>
            <a:endParaRPr kumimoji="0" lang="ru-RU" sz="4800" b="0" i="0" u="none" strike="noStrike" cap="none" normalizeH="0" baseline="0" dirty="0" smtClean="0">
              <a:ln>
                <a:noFill/>
              </a:ln>
              <a:effectLst/>
              <a:cs typeface="Arial" pitchFamily="34" charset="0"/>
            </a:endParaRPr>
          </a:p>
        </p:txBody>
      </p:sp>
    </p:spTree>
    <p:extLst>
      <p:ext uri="{BB962C8B-B14F-4D97-AF65-F5344CB8AC3E}">
        <p14:creationId xmlns="" xmlns:p14="http://schemas.microsoft.com/office/powerpoint/2010/main" val="1540704931"/>
      </p:ext>
    </p:extLst>
  </p:cSld>
  <p:clrMapOvr>
    <a:masterClrMapping/>
  </p:clrMapOvr>
  <p:transition advTm="4938">
    <p:diamon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школа\Desktop\img5.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extLst>
      <p:ext uri="{BB962C8B-B14F-4D97-AF65-F5344CB8AC3E}">
        <p14:creationId xmlns="" xmlns:p14="http://schemas.microsoft.com/office/powerpoint/2010/main" val="191305806"/>
      </p:ext>
    </p:extLst>
  </p:cSld>
  <p:clrMapOvr>
    <a:masterClrMapping/>
  </p:clrMapOvr>
  <p:transition advTm="5344">
    <p:diamon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291</TotalTime>
  <Words>618</Words>
  <Application>Microsoft Office PowerPoint</Application>
  <PresentationFormat>Экран (4:3)</PresentationFormat>
  <Paragraphs>28</Paragraphs>
  <Slides>16</Slides>
  <Notes>5</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Апекс</vt:lpstr>
      <vt:lpstr>Медиацентр «ШКОЛЬНАЯ МОЗАИКА»</vt:lpstr>
      <vt:lpstr>Александр Михайлович Бутлеров  — русский учёный, химик, основатель научной школы органической химии, создатель теории строения органических веществ.</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Память</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Александр Михайлович Бутлеров (1828-1886)</dc:title>
  <dc:creator>User</dc:creator>
  <cp:lastModifiedBy>школа</cp:lastModifiedBy>
  <cp:revision>7</cp:revision>
  <dcterms:created xsi:type="dcterms:W3CDTF">2024-11-17T09:03:50Z</dcterms:created>
  <dcterms:modified xsi:type="dcterms:W3CDTF">2024-11-27T09:18:13Z</dcterms:modified>
</cp:coreProperties>
</file>