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9" r:id="rId8"/>
    <p:sldId id="260" r:id="rId9"/>
    <p:sldId id="262" r:id="rId10"/>
    <p:sldId id="264" r:id="rId11"/>
    <p:sldId id="278" r:id="rId12"/>
    <p:sldId id="268" r:id="rId13"/>
    <p:sldId id="285" r:id="rId14"/>
    <p:sldId id="270" r:id="rId15"/>
    <p:sldId id="287" r:id="rId16"/>
    <p:sldId id="288" r:id="rId17"/>
    <p:sldId id="289" r:id="rId18"/>
    <p:sldId id="290" r:id="rId19"/>
    <p:sldId id="294" r:id="rId20"/>
    <p:sldId id="295" r:id="rId21"/>
    <p:sldId id="291" r:id="rId22"/>
    <p:sldId id="292" r:id="rId23"/>
    <p:sldId id="284" r:id="rId24"/>
    <p:sldId id="293" r:id="rId25"/>
    <p:sldId id="296" r:id="rId26"/>
    <p:sldId id="297" r:id="rId27"/>
    <p:sldId id="275" r:id="rId28"/>
    <p:sldId id="286" r:id="rId29"/>
    <p:sldId id="277" r:id="rId3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5" autoAdjust="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arant.ru/products/ipo/prime/doc/72025228/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7" y="0"/>
            <a:ext cx="91601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3438301" y="666750"/>
            <a:ext cx="5678805" cy="1542217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chemeClr val="bg1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chemeClr val="bg1"/>
                </a:solidFill>
                <a:latin typeface="Georgia"/>
                <a:cs typeface="Georgia"/>
              </a:rPr>
              <a:t>  ПО ТЕМЕ</a:t>
            </a:r>
            <a:endParaRPr sz="2800" dirty="0">
              <a:solidFill>
                <a:schemeClr val="bg1"/>
              </a:solidFill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«</a:t>
            </a:r>
            <a:r>
              <a:rPr lang="ru-RU"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О</a:t>
            </a:r>
            <a:r>
              <a:rPr sz="4000" b="1" spc="-215" dirty="0" smtClean="0">
                <a:solidFill>
                  <a:schemeClr val="bg1"/>
                </a:solidFill>
                <a:latin typeface="Georgia"/>
                <a:cs typeface="Georgia"/>
              </a:rPr>
              <a:t>ГЭ </a:t>
            </a:r>
            <a:r>
              <a:rPr sz="4000" b="1" spc="-575" dirty="0">
                <a:solidFill>
                  <a:schemeClr val="bg1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3</a:t>
            </a:r>
            <a:r>
              <a:rPr sz="4000" b="1" spc="-225" dirty="0" smtClean="0">
                <a:solidFill>
                  <a:schemeClr val="bg1"/>
                </a:solidFill>
                <a:latin typeface="Georgia"/>
                <a:cs typeface="Georgia"/>
              </a:rPr>
              <a:t>»</a:t>
            </a:r>
            <a:endParaRPr sz="4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>
                <a:latin typeface="Georgia"/>
                <a:cs typeface="Georgia"/>
              </a:rPr>
              <a:t>Физика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507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500" b="1" cap="all" dirty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Вход участников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352550"/>
            <a:ext cx="8229600" cy="32766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 9:00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При предъявлении паспорта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Начало первой части инструктажа в 9.50 начало второй части в 10:00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Опоздавшим</a:t>
            </a:r>
            <a:r>
              <a:rPr lang="ru-RU" sz="3200" dirty="0" smtClean="0"/>
              <a:t> участникам повторно инструктаж </a:t>
            </a:r>
            <a:r>
              <a:rPr lang="ru-RU" sz="3200" b="1" dirty="0" smtClean="0"/>
              <a:t>не проводится</a:t>
            </a: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1" t="29286" r="45653" b="31718"/>
          <a:stretch/>
        </p:blipFill>
        <p:spPr bwMode="auto">
          <a:xfrm>
            <a:off x="5525137" y="1120288"/>
            <a:ext cx="3076057" cy="373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74233" y="974344"/>
            <a:ext cx="4632960" cy="4054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Участникам </a:t>
            </a:r>
            <a:r>
              <a:rPr lang="ru-RU" b="1" dirty="0" smtClean="0">
                <a:solidFill>
                  <a:schemeClr val="tx1"/>
                </a:solidFill>
              </a:rPr>
              <a:t>ЗАПРЕЩАЕТСЯ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свободно перемещаться </a:t>
            </a:r>
            <a:r>
              <a:rPr lang="ru-RU" dirty="0">
                <a:solidFill>
                  <a:schemeClr val="tx1"/>
                </a:solidFill>
              </a:rPr>
              <a:t>по ППЭ, </a:t>
            </a:r>
            <a:r>
              <a:rPr lang="ru-RU" b="1" dirty="0">
                <a:solidFill>
                  <a:schemeClr val="tx1"/>
                </a:solidFill>
              </a:rPr>
              <a:t>разговаривать друг с </a:t>
            </a:r>
            <a:r>
              <a:rPr lang="ru-RU" b="1" dirty="0" smtClean="0">
                <a:solidFill>
                  <a:schemeClr val="tx1"/>
                </a:solidFill>
              </a:rPr>
              <a:t>другом</a:t>
            </a:r>
            <a:r>
              <a:rPr lang="ru-RU" dirty="0" smtClean="0">
                <a:solidFill>
                  <a:schemeClr val="tx1"/>
                </a:solidFill>
              </a:rPr>
              <a:t>, запрещено иметь при себе: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Средства связи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фото-, аудио-, видеоаппаратуру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Справочные материалы, письменные заметки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Иные средства хранения и передачи информации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121657"/>
            <a:ext cx="8229600" cy="343129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4300"/>
            <a:r>
              <a:rPr lang="en-US" sz="2200" dirty="0" smtClean="0"/>
              <a:t>	</a:t>
            </a:r>
            <a:r>
              <a:rPr lang="ru-RU" sz="2200" dirty="0" smtClean="0"/>
              <a:t>Участники 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  <a:endParaRPr lang="en-US" sz="2200" dirty="0" smtClean="0"/>
          </a:p>
          <a:p>
            <a:pPr marL="114300"/>
            <a:endParaRPr lang="ru-RU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а) </a:t>
            </a:r>
            <a:r>
              <a:rPr lang="ru-RU" sz="2200" dirty="0" err="1" smtClean="0"/>
              <a:t>гелевая</a:t>
            </a:r>
            <a:r>
              <a:rPr lang="ru-RU" sz="2200" dirty="0" smtClean="0"/>
              <a:t> или капиллярная ручка с чернилами черного цвета;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б) документ, удостоверяющий личность;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в) средства обучения и воспитания;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г) лекарства и питание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д) специальные технические средства (для лиц, указанных в </a:t>
            </a:r>
            <a:r>
              <a:rPr lang="ru-RU" sz="2200" dirty="0" smtClean="0">
                <a:solidFill>
                  <a:schemeClr val="tx1"/>
                </a:solidFill>
                <a:hlinkClick r:id="rId2"/>
              </a:rPr>
              <a:t>пункте</a:t>
            </a:r>
            <a:r>
              <a:rPr lang="ru-RU" sz="2200" dirty="0" smtClean="0">
                <a:hlinkClick r:id="rId2"/>
              </a:rPr>
              <a:t> </a:t>
            </a:r>
            <a:r>
              <a:rPr lang="ru-RU" sz="2200" dirty="0" smtClean="0"/>
              <a:t>53 настоящего Порядка) (при необходимости);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24815" y="1428750"/>
            <a:ext cx="822960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Информирование</a:t>
            </a:r>
            <a:r>
              <a:rPr lang="ru-RU" sz="3200" dirty="0" smtClean="0"/>
              <a:t> участников экзамена за </a:t>
            </a:r>
            <a:r>
              <a:rPr lang="ru-RU" sz="3200" b="1" dirty="0" smtClean="0"/>
              <a:t>30 и за 5 минут </a:t>
            </a:r>
            <a:r>
              <a:rPr lang="ru-RU" sz="3200" dirty="0" smtClean="0"/>
              <a:t>до окончания экзамена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1" dirty="0" smtClean="0"/>
              <a:t>По истечении времени </a:t>
            </a:r>
            <a:r>
              <a:rPr lang="ru-RU" sz="3200" dirty="0" smtClean="0"/>
              <a:t>экзамена необходимо положить ручку на стол и </a:t>
            </a:r>
            <a:r>
              <a:rPr lang="ru-RU" sz="3200" b="1" dirty="0" smtClean="0"/>
              <a:t>прекратить выполнение экзаменационной работы</a:t>
            </a:r>
            <a:endParaRPr lang="ru-RU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ПРОВЕДЕНИЕ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73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2400" dirty="0"/>
              <a:t>Обучающиеся с ОВЗ (при предъявлении копии рекомендаций ПМПК), обучающиеся - дети-инвалиды и инвалиды (при предъявлении оригинала или заверенной копии справки, подтверждающей инвалидность) при сдаче </a:t>
            </a:r>
            <a:r>
              <a:rPr lang="ru-RU" sz="2400" dirty="0" smtClean="0"/>
              <a:t>ГИА-9 году </a:t>
            </a:r>
            <a:r>
              <a:rPr lang="ru-RU" sz="2400" dirty="0"/>
              <a:t>имеют </a:t>
            </a:r>
            <a:r>
              <a:rPr lang="ru-RU" sz="2400" dirty="0" smtClean="0"/>
              <a:t>право </a:t>
            </a:r>
            <a:r>
              <a:rPr lang="ru-RU" sz="2400" dirty="0"/>
              <a:t>на увеличение продолжительности экзамена на 1,5 </a:t>
            </a:r>
            <a:r>
              <a:rPr lang="ru-RU" sz="2400" dirty="0" smtClean="0"/>
              <a:t>часа, </a:t>
            </a:r>
            <a:r>
              <a:rPr lang="ru-RU" sz="2400" dirty="0"/>
              <a:t>создание </a:t>
            </a:r>
            <a:r>
              <a:rPr lang="ru-RU" sz="2400" dirty="0" smtClean="0"/>
              <a:t>специальных </a:t>
            </a:r>
            <a:r>
              <a:rPr lang="ru-RU" sz="2400" dirty="0"/>
              <a:t>условий, учитывающих состояние здоровья, особенности психофизического развития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06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4" y="112661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Microsoft Sans Serif"/>
                <a:cs typeface="Microsoft Sans Serif"/>
              </a:rPr>
              <a:t>СПРАВКА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</a:pPr>
            <a:r>
              <a:rPr sz="1800" spc="-5" dirty="0">
                <a:latin typeface="Microsoft Sans Serif"/>
                <a:cs typeface="Microsoft Sans Serif"/>
              </a:rPr>
              <a:t>об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установлении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инвалидности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0" y="2313559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119786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Microsoft Sans Serif"/>
                <a:cs typeface="Microsoft Sans Serif"/>
              </a:rPr>
              <a:t>ЗАКЛЮЧЕНИЕ</a:t>
            </a:r>
            <a:r>
              <a:rPr sz="1800" spc="44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ЦПМПК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6" y="1956308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6" y="241439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2"/>
          <p:cNvSpPr txBox="1"/>
          <p:nvPr/>
        </p:nvSpPr>
        <p:spPr>
          <a:xfrm>
            <a:off x="711200" y="120853"/>
            <a:ext cx="7943215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3400" b="1" dirty="0" smtClean="0">
                <a:solidFill>
                  <a:schemeClr val="bg1"/>
                </a:solidFill>
              </a:rPr>
              <a:t>ОСОБЫЕ УСЛОВИЯ</a:t>
            </a:r>
            <a:endParaRPr sz="34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35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Удаление с экзамена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1504950"/>
            <a:ext cx="8229600" cy="280035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Лица, </a:t>
            </a:r>
            <a:r>
              <a:rPr lang="ru-RU" sz="3200" b="1" dirty="0" smtClean="0"/>
              <a:t>допустившие нарушение Порядка</a:t>
            </a:r>
            <a:r>
              <a:rPr lang="ru-RU" sz="3200" dirty="0" smtClean="0"/>
              <a:t>, удаляются с экзамена. Акт об удалении с экзамена составляется в помещении для руководителя ППЭ в присутствии члена ГЭК, руководителя ППЭ, организатора.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Досрочное завершение</a:t>
            </a:r>
            <a:endParaRPr sz="3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9751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В случае если участник </a:t>
            </a:r>
            <a:r>
              <a:rPr lang="ru-RU" sz="2800" b="1" dirty="0" smtClean="0">
                <a:solidFill>
                  <a:schemeClr val="tx1"/>
                </a:solidFill>
              </a:rPr>
              <a:t>по состоянию здоровья</a:t>
            </a:r>
            <a:r>
              <a:rPr lang="ru-RU" sz="2800" dirty="0" smtClean="0">
                <a:solidFill>
                  <a:schemeClr val="tx1"/>
                </a:solidFill>
              </a:rPr>
              <a:t> или другим объективным причинам </a:t>
            </a:r>
            <a:r>
              <a:rPr lang="ru-RU" sz="2800" b="1" dirty="0" smtClean="0">
                <a:solidFill>
                  <a:schemeClr val="tx1"/>
                </a:solidFill>
              </a:rPr>
              <a:t>не может завершить выполнение работы</a:t>
            </a:r>
            <a:r>
              <a:rPr lang="ru-RU" sz="2800" dirty="0" smtClean="0">
                <a:solidFill>
                  <a:schemeClr val="tx1"/>
                </a:solidFill>
              </a:rPr>
              <a:t>, он ДОСРОЧНО покидает аудиторию. </a:t>
            </a:r>
            <a:r>
              <a:rPr lang="ru-RU" sz="2800" u="sng" dirty="0" smtClean="0">
                <a:solidFill>
                  <a:schemeClr val="tx1"/>
                </a:solidFill>
              </a:rPr>
              <a:t>При согласии участника </a:t>
            </a:r>
            <a:r>
              <a:rPr lang="ru-RU" sz="2800" dirty="0" smtClean="0">
                <a:solidFill>
                  <a:schemeClr val="tx1"/>
                </a:solidFill>
              </a:rPr>
              <a:t>экзамен завершается досрочно член ГЭК и медицинский работник составляют акт о досрочном завершении по объективным причинам.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5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1" y="1182090"/>
            <a:ext cx="6197412" cy="36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68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07.11.2018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89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/151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3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imes New Roman"/>
              </a:rPr>
              <a:t>основно</a:t>
            </a:r>
            <a:r>
              <a:rPr sz="2400" b="1" i="1" u="heavy" spc="75" dirty="0" err="1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</a:t>
            </a:r>
            <a:r>
              <a:rPr sz="2400" b="1" i="1" u="heavy" spc="7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к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допускаются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обучающиеся,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имеющие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академической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задолженности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lang="ru-RU" sz="28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полном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15" dirty="0">
                <a:solidFill>
                  <a:srgbClr val="000713"/>
                </a:solidFill>
                <a:latin typeface="Cambria"/>
                <a:cs typeface="Cambria"/>
              </a:rPr>
              <a:t>объеме </a:t>
            </a:r>
            <a:r>
              <a:rPr lang="ru-RU" sz="28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выполнившие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учебный план </a:t>
            </a:r>
            <a:r>
              <a:rPr lang="ru-RU" sz="2800" b="1" spc="-5" dirty="0" smtClean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lang="ru-RU" sz="2800" b="1" spc="-10" dirty="0">
                <a:solidFill>
                  <a:srgbClr val="000713"/>
                </a:solidFill>
                <a:latin typeface="Cambria"/>
                <a:cs typeface="Cambria"/>
              </a:rPr>
              <a:t>индивидуальный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учебный</a:t>
            </a:r>
            <a:r>
              <a:rPr lang="ru-RU" sz="28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800" b="1" spc="-5" dirty="0">
                <a:solidFill>
                  <a:srgbClr val="000713"/>
                </a:solidFill>
                <a:latin typeface="Cambria"/>
                <a:cs typeface="Cambria"/>
              </a:rPr>
              <a:t>план </a:t>
            </a:r>
            <a:r>
              <a:rPr sz="2800" b="1" spc="-50" dirty="0" smtClean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 err="1" smtClean="0">
                <a:solidFill>
                  <a:srgbClr val="C00000"/>
                </a:solidFill>
                <a:latin typeface="Georgia"/>
                <a:cs typeface="Georgia"/>
              </a:rPr>
              <a:t>получивших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  </a:t>
            </a:r>
            <a:r>
              <a:rPr sz="2800" b="1" spc="-45" dirty="0" smtClean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 err="1" smtClean="0">
                <a:solidFill>
                  <a:srgbClr val="C00000"/>
                </a:solidFill>
                <a:latin typeface="Georgia"/>
                <a:cs typeface="Georgia"/>
              </a:rPr>
              <a:t>за</a:t>
            </a:r>
            <a:r>
              <a:rPr sz="2800" b="1" spc="-35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35" dirty="0" err="1" smtClean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со</a:t>
            </a:r>
            <a:r>
              <a:rPr lang="ru-RU"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беседование</a:t>
            </a:r>
            <a:r>
              <a:rPr sz="2800" b="1" spc="-5" dirty="0" err="1" smtClean="0">
                <a:solidFill>
                  <a:srgbClr val="C00000"/>
                </a:solidFill>
                <a:latin typeface="Georgia"/>
                <a:cs typeface="Georgia"/>
              </a:rPr>
              <a:t>ние</a:t>
            </a:r>
            <a:r>
              <a:rPr lang="ru-RU" sz="2800" b="1" spc="-5" dirty="0" smtClean="0">
                <a:solidFill>
                  <a:srgbClr val="C00000"/>
                </a:solidFill>
                <a:latin typeface="Georgia"/>
                <a:cs typeface="Georgia"/>
              </a:rPr>
              <a:t>,ИП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680720" y="1200150"/>
            <a:ext cx="793051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используется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пятибалльная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система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оценки.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При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проведении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ОГЭ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первой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экзаменационной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работы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проверяются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автоматизированно.</a:t>
            </a:r>
            <a:endParaRPr sz="2400" dirty="0"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Ответы</a:t>
            </a:r>
            <a:r>
              <a:rPr sz="24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задания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второй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части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ОГЭ,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проверяются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экспертами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предметных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комиссий.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508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1169925"/>
            <a:ext cx="190500" cy="192024"/>
          </a:xfrm>
          <a:prstGeom prst="rect">
            <a:avLst/>
          </a:prstGeom>
        </p:spPr>
      </p:pic>
      <p:pic>
        <p:nvPicPr>
          <p:cNvPr id="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65" y="2705990"/>
            <a:ext cx="190500" cy="192024"/>
          </a:xfrm>
          <a:prstGeom prst="rect">
            <a:avLst/>
          </a:prstGeom>
        </p:spPr>
      </p:pic>
      <p:sp>
        <p:nvSpPr>
          <p:cNvPr id="8" name="object 5"/>
          <p:cNvSpPr txBox="1"/>
          <p:nvPr/>
        </p:nvSpPr>
        <p:spPr>
          <a:xfrm>
            <a:off x="850493" y="1047750"/>
            <a:ext cx="7859395" cy="266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признаются</a:t>
            </a:r>
            <a:endParaRPr sz="2400" dirty="0">
              <a:latin typeface="Cambria"/>
              <a:cs typeface="Cambria"/>
            </a:endParaRPr>
          </a:p>
          <a:p>
            <a:pPr marL="12700" marR="191135">
              <a:lnSpc>
                <a:spcPct val="100000"/>
              </a:lnSpc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удовлетворительными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случае,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если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обучающийся </a:t>
            </a:r>
            <a:r>
              <a:rPr sz="2400" b="1" spc="-50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набрал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минимальное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баллов.</a:t>
            </a:r>
            <a:endParaRPr sz="2400" dirty="0">
              <a:latin typeface="Cambria"/>
              <a:cs typeface="Cambria"/>
            </a:endParaRP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случае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получения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обучающимися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ГИА-9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неудовлетворительных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результатов 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не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 по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18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(из</a:t>
            </a:r>
            <a:r>
              <a:rPr sz="2400" b="1" spc="18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числа</a:t>
            </a:r>
            <a:r>
              <a:rPr sz="2400" b="1" spc="19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обязательных</a:t>
            </a:r>
            <a:r>
              <a:rPr sz="2400" b="1" spc="20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850493" y="3681857"/>
            <a:ext cx="42792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0245" algn="l"/>
                <a:tab pos="2684145" algn="l"/>
              </a:tabLst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	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выбору),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tabLst>
                <a:tab pos="1852295" algn="l"/>
                <a:tab pos="2303145" algn="l"/>
                <a:tab pos="339471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допущены	к	сд</a:t>
            </a:r>
            <a:r>
              <a:rPr sz="2400" b="1" spc="-90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че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-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5182361" y="3681857"/>
            <a:ext cx="3524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  <a:tabLst>
                <a:tab pos="832485" algn="l"/>
                <a:tab pos="934719" algn="l"/>
                <a:tab pos="2115820" algn="l"/>
              </a:tabLst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они		б</a:t>
            </a:r>
            <a:r>
              <a:rPr sz="2400" b="1" spc="-19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дут	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пов</a:t>
            </a:r>
            <a:r>
              <a:rPr sz="2400" b="1" spc="-60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орно  п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о	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с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ст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щим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12" name="object 8"/>
          <p:cNvSpPr txBox="1"/>
          <p:nvPr/>
        </p:nvSpPr>
        <p:spPr>
          <a:xfrm>
            <a:off x="850493" y="4413631"/>
            <a:ext cx="5400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текущем</a:t>
            </a:r>
            <a:r>
              <a:rPr sz="2400" b="1" spc="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году</a:t>
            </a:r>
            <a:r>
              <a:rPr sz="2400" b="1" spc="-80" dirty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40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711200" y="120853"/>
            <a:ext cx="794321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lnSpc>
                <a:spcPct val="100000"/>
              </a:lnSpc>
              <a:spcBef>
                <a:spcPts val="95"/>
              </a:spcBef>
            </a:pPr>
            <a:r>
              <a:rPr lang="ru-RU" sz="2800" b="1" dirty="0">
                <a:solidFill>
                  <a:schemeClr val="bg1"/>
                </a:solidFill>
              </a:rPr>
              <a:t>РЕЗУЛЬТАТЫ ГИА</a:t>
            </a:r>
            <a:endParaRPr sz="37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405448" y="1200150"/>
            <a:ext cx="8333105" cy="339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0520" algn="just">
              <a:lnSpc>
                <a:spcPct val="1149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Обучающимся,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не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или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результаты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более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двум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spc="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либо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получившим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неудовлетворительный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результат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одному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этих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предметов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на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ГИА-9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в 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дополнительные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сроки,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000713"/>
                </a:solidFill>
                <a:latin typeface="Cambria"/>
                <a:cs typeface="Cambria"/>
              </a:rPr>
              <a:t>будет</a:t>
            </a:r>
            <a:r>
              <a:rPr sz="24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предоставлено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право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повторно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сдать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экзамены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5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соответствующим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не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ранее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сентября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2022</a:t>
            </a:r>
            <a:r>
              <a:rPr sz="24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года.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751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827" y="218598"/>
            <a:ext cx="8991600" cy="4213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lang="ru-RU" sz="2400" spc="13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ИТОГОВЫЕ ОТМЕТКИ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93726" y="869554"/>
            <a:ext cx="7956550" cy="413125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39065" marR="132715" algn="ctr">
              <a:lnSpc>
                <a:spcPts val="2810"/>
              </a:lnSpc>
              <a:spcBef>
                <a:spcPts val="455"/>
              </a:spcBef>
            </a:pP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Итоговые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класс по 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русскому 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языку, </a:t>
            </a:r>
            <a:r>
              <a:rPr sz="2600" b="1" spc="-5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математике</a:t>
            </a:r>
            <a:r>
              <a:rPr sz="2600" b="1" spc="-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учебным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предметам,</a:t>
            </a:r>
            <a:endParaRPr sz="2600" dirty="0">
              <a:latin typeface="Cambria"/>
              <a:cs typeface="Cambria"/>
            </a:endParaRPr>
          </a:p>
          <a:p>
            <a:pPr marL="454025" marR="445134" indent="-1905" algn="ctr">
              <a:lnSpc>
                <a:spcPts val="2810"/>
              </a:lnSpc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выбору обучающегося,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определяются</a:t>
            </a:r>
            <a:r>
              <a:rPr sz="26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как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 среднее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арифметическое</a:t>
            </a:r>
            <a:endParaRPr sz="2600" dirty="0">
              <a:latin typeface="Cambria"/>
              <a:cs typeface="Cambria"/>
            </a:endParaRPr>
          </a:p>
          <a:p>
            <a:pPr algn="ctr">
              <a:lnSpc>
                <a:spcPts val="2610"/>
              </a:lnSpc>
            </a:pP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</a:t>
            </a:r>
            <a:r>
              <a:rPr sz="26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и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экзаменационной</a:t>
            </a:r>
            <a:r>
              <a:rPr sz="26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FF0000"/>
                </a:solidFill>
                <a:latin typeface="Cambria"/>
                <a:cs typeface="Cambria"/>
              </a:rPr>
              <a:t>отметок</a:t>
            </a:r>
            <a:r>
              <a:rPr sz="26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endParaRPr sz="2600" dirty="0">
              <a:latin typeface="Cambria"/>
              <a:cs typeface="Cambria"/>
            </a:endParaRPr>
          </a:p>
          <a:p>
            <a:pPr marL="311150" marR="303530" algn="ctr">
              <a:lnSpc>
                <a:spcPts val="2810"/>
              </a:lnSpc>
              <a:spcBef>
                <a:spcPts val="195"/>
              </a:spcBef>
            </a:pP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аттестат</a:t>
            </a:r>
            <a:r>
              <a:rPr sz="2600" b="1" spc="-3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целыми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числами</a:t>
            </a:r>
            <a:r>
              <a:rPr sz="26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в </a:t>
            </a:r>
            <a:r>
              <a:rPr sz="26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соответствии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с правилами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математического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30" dirty="0">
                <a:solidFill>
                  <a:srgbClr val="000713"/>
                </a:solidFill>
                <a:latin typeface="Cambria"/>
                <a:cs typeface="Cambria"/>
              </a:rPr>
              <a:t>округления.</a:t>
            </a:r>
            <a:endParaRPr sz="2600" dirty="0">
              <a:latin typeface="Cambria"/>
              <a:cs typeface="Cambria"/>
            </a:endParaRPr>
          </a:p>
          <a:p>
            <a:pPr marL="424815" marR="419100" indent="-1270" algn="ctr">
              <a:lnSpc>
                <a:spcPct val="100000"/>
              </a:lnSpc>
            </a:pPr>
            <a:r>
              <a:rPr sz="2600" b="1" spc="-15" dirty="0" err="1" smtClean="0">
                <a:solidFill>
                  <a:srgbClr val="000713"/>
                </a:solidFill>
                <a:latin typeface="Cambria"/>
                <a:cs typeface="Cambria"/>
              </a:rPr>
              <a:t>Итоговые</a:t>
            </a:r>
            <a:r>
              <a:rPr sz="2600" b="1" spc="-1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 по </a:t>
            </a:r>
            <a:r>
              <a:rPr sz="2600" b="1" spc="-15" dirty="0">
                <a:solidFill>
                  <a:srgbClr val="000713"/>
                </a:solidFill>
                <a:latin typeface="Cambria"/>
                <a:cs typeface="Cambria"/>
              </a:rPr>
              <a:t>другим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выставляются</a:t>
            </a:r>
            <a:r>
              <a:rPr sz="26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ambria"/>
                <a:cs typeface="Cambria"/>
              </a:rPr>
              <a:t>на </a:t>
            </a:r>
            <a:r>
              <a:rPr sz="2600" b="1" spc="-5" dirty="0">
                <a:solidFill>
                  <a:srgbClr val="FF0000"/>
                </a:solidFill>
                <a:latin typeface="Cambria"/>
                <a:cs typeface="Cambria"/>
              </a:rPr>
              <a:t>основе</a:t>
            </a:r>
            <a:r>
              <a:rPr sz="26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25" dirty="0">
                <a:solidFill>
                  <a:srgbClr val="FF0000"/>
                </a:solidFill>
                <a:latin typeface="Cambria"/>
                <a:cs typeface="Cambria"/>
              </a:rPr>
              <a:t>годовой </a:t>
            </a:r>
            <a:r>
              <a:rPr sz="2600" b="1" spc="-5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отметки</a:t>
            </a:r>
            <a:r>
              <a:rPr sz="2600" b="1" spc="-6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10" dirty="0">
                <a:solidFill>
                  <a:srgbClr val="000713"/>
                </a:solidFill>
                <a:latin typeface="Cambria"/>
                <a:cs typeface="Cambria"/>
              </a:rPr>
              <a:t>выпускника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за </a:t>
            </a:r>
            <a:r>
              <a:rPr sz="26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600" b="1" spc="-5" dirty="0">
                <a:solidFill>
                  <a:srgbClr val="000713"/>
                </a:solidFill>
                <a:latin typeface="Cambria"/>
                <a:cs typeface="Cambria"/>
              </a:rPr>
              <a:t> класс.</a:t>
            </a:r>
            <a:endParaRPr sz="26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2507"/>
            <a:ext cx="8991600" cy="433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</a:rPr>
              <a:t>Аттестат с отличием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1136968" y="1047750"/>
            <a:ext cx="6870065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Выдается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выпускникам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класса:</a:t>
            </a:r>
            <a:endParaRPr sz="2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успешно</a:t>
            </a:r>
            <a:r>
              <a:rPr sz="2400" b="1" spc="-4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прошедшим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(набравшим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endParaRPr sz="2400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сдаваемым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предметам минимальное </a:t>
            </a:r>
            <a:r>
              <a:rPr sz="2400" b="1" spc="-5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количество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первичных</a:t>
            </a:r>
            <a:r>
              <a:rPr sz="2400" b="1" spc="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баллов);</a:t>
            </a:r>
            <a:endParaRPr sz="2400" dirty="0">
              <a:latin typeface="Cambria"/>
              <a:cs typeface="Cambria"/>
            </a:endParaRPr>
          </a:p>
          <a:p>
            <a:pPr marL="12700" marR="286385" indent="65405">
              <a:lnSpc>
                <a:spcPct val="100000"/>
              </a:lnSpc>
              <a:spcBef>
                <a:spcPts val="580"/>
              </a:spcBef>
            </a:pP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имеющим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итоговые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отметки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mbria"/>
                <a:cs typeface="Cambria"/>
              </a:rPr>
              <a:t>"отлично"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всем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учебным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предметам</a:t>
            </a:r>
            <a:r>
              <a:rPr sz="2400" b="1" spc="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учебного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плана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изучавшимся на уровне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основного 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общего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 dirty="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dirty="0" err="1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dirty="0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dirty="0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 dirty="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dirty="0" err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43400" y="172439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31342" y="103123"/>
            <a:ext cx="8032115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0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spc="-10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spc="-17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35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ОСНОВНО</a:t>
            </a:r>
            <a:r>
              <a:rPr sz="2400" b="1" spc="-9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spc="-6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8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spc="-245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4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35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ОБРАЗОВАНИИ:</a:t>
            </a:r>
            <a:endParaRPr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762509" y="1428750"/>
            <a:ext cx="33896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54965" algn="l"/>
                <a:tab pos="355600" algn="l"/>
                <a:tab pos="1774189" algn="l"/>
                <a:tab pos="2258695" algn="l"/>
              </a:tabLst>
            </a:pP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сл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вие	</a:t>
            </a: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получ</a:t>
            </a:r>
            <a:r>
              <a:rPr sz="2400" b="1" spc="-10" dirty="0" err="1">
                <a:solidFill>
                  <a:srgbClr val="000713"/>
                </a:solidFill>
                <a:latin typeface="Cambria"/>
                <a:cs typeface="Cambria"/>
              </a:rPr>
              <a:t>е</a:t>
            </a:r>
            <a:r>
              <a:rPr sz="2400" b="1" spc="-5" dirty="0" err="1">
                <a:solidFill>
                  <a:srgbClr val="000713"/>
                </a:solidFill>
                <a:latin typeface="Cambria"/>
                <a:cs typeface="Cambria"/>
              </a:rPr>
              <a:t>ния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 </a:t>
            </a:r>
            <a:r>
              <a:rPr sz="24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основном</a:t>
            </a:r>
            <a:r>
              <a:rPr lang="ru-RU" sz="2400" b="1" spc="-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	общем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4367430" y="1428750"/>
            <a:ext cx="455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270" marR="5080" indent="-116205">
              <a:lnSpc>
                <a:spcPct val="100000"/>
              </a:lnSpc>
              <a:spcBef>
                <a:spcPts val="100"/>
              </a:spcBef>
              <a:tabLst>
                <a:tab pos="2524125" algn="l"/>
                <a:tab pos="3107690" algn="l"/>
                <a:tab pos="4197985" algn="l"/>
              </a:tabLst>
            </a:pP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обу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ч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ю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щи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ис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	</a:t>
            </a:r>
            <a:r>
              <a:rPr sz="2400" b="1" spc="-459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ат</a:t>
            </a:r>
            <a:r>
              <a:rPr sz="2400" b="1" spc="-5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еста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	об 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образовани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	-	</a:t>
            </a:r>
            <a:r>
              <a:rPr sz="2400" b="1" spc="-50" dirty="0">
                <a:solidFill>
                  <a:srgbClr val="000713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спешное</a:t>
            </a:r>
            <a:endParaRPr sz="2400" dirty="0">
              <a:latin typeface="Cambria"/>
              <a:cs typeface="Cambria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105409" y="2160269"/>
            <a:ext cx="78187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прохождение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ГИА 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по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четырем учебным предметам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: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обязательным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учебным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000713"/>
                </a:solidFill>
                <a:latin typeface="Cambria"/>
                <a:cs typeface="Cambria"/>
              </a:rPr>
              <a:t>(русскому 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языку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и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математике),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а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также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 по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двум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учебным </a:t>
            </a:r>
            <a:r>
              <a:rPr sz="2400" b="1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предметам</a:t>
            </a:r>
            <a:r>
              <a:rPr sz="24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0713"/>
                </a:solidFill>
                <a:latin typeface="Cambria"/>
                <a:cs typeface="Cambria"/>
              </a:rPr>
              <a:t>по</a:t>
            </a:r>
            <a:r>
              <a:rPr sz="2400" b="1" spc="-1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выбору</a:t>
            </a:r>
            <a:r>
              <a:rPr sz="2400" b="1" spc="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000713"/>
                </a:solidFill>
                <a:latin typeface="Cambria"/>
                <a:cs typeface="Cambria"/>
              </a:rPr>
              <a:t>обучающегося.</a:t>
            </a: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609600" y="1657350"/>
            <a:ext cx="8153400" cy="3948645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spc="150" dirty="0">
                <a:latin typeface="Georgia"/>
                <a:cs typeface="Georgia"/>
              </a:rPr>
              <a:t>допуск </a:t>
            </a:r>
            <a:r>
              <a:rPr sz="2400" spc="210" dirty="0">
                <a:latin typeface="Georgia"/>
                <a:cs typeface="Georgia"/>
              </a:rPr>
              <a:t>к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ГИА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 err="1" smtClean="0">
                <a:latin typeface="Georgia"/>
                <a:cs typeface="Georgia"/>
              </a:rPr>
              <a:t>Результат</a:t>
            </a:r>
            <a:r>
              <a:rPr sz="2400" b="1" spc="25" dirty="0">
                <a:latin typeface="Georgia"/>
                <a:cs typeface="Georgia"/>
              </a:rPr>
              <a:t>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8 февраля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23 (предварительно)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15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марта и первый рабочий понедельник в  мае</a:t>
            </a: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9663" y="161595"/>
            <a:ext cx="69341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0" spc="-10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1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3400" spc="-28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</a:t>
            </a:r>
            <a:r>
              <a:rPr lang="ru-RU"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ОБЕСЕДОВА</a:t>
            </a:r>
            <a:r>
              <a:rPr sz="3400" spc="-105" dirty="0" smtClean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НИЕ</a:t>
            </a:r>
            <a:r>
              <a:rPr sz="3400" spc="-1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3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406095" y="872744"/>
            <a:ext cx="8201659" cy="144462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spcBef>
                <a:spcPts val="600"/>
              </a:spcBef>
            </a:pPr>
            <a:r>
              <a:rPr sz="2800" spc="5" dirty="0">
                <a:latin typeface="Georgia"/>
                <a:cs typeface="Georgia"/>
              </a:rPr>
              <a:t>Для </a:t>
            </a:r>
            <a:r>
              <a:rPr sz="2800" spc="175" dirty="0">
                <a:latin typeface="Georgia"/>
                <a:cs typeface="Georgia"/>
              </a:rPr>
              <a:t>участия </a:t>
            </a:r>
            <a:r>
              <a:rPr sz="2800" spc="295" dirty="0">
                <a:latin typeface="Georgia"/>
                <a:cs typeface="Georgia"/>
              </a:rPr>
              <a:t>в </a:t>
            </a:r>
            <a:r>
              <a:rPr lang="ru-RU" sz="2800" spc="170" dirty="0" smtClean="0">
                <a:latin typeface="Georgia"/>
                <a:cs typeface="Georgia"/>
              </a:rPr>
              <a:t>О</a:t>
            </a:r>
            <a:r>
              <a:rPr sz="2800" spc="170" dirty="0" smtClean="0">
                <a:latin typeface="Georgia"/>
                <a:cs typeface="Georgia"/>
              </a:rPr>
              <a:t>ГЭ </a:t>
            </a:r>
            <a:r>
              <a:rPr sz="2800" spc="150" dirty="0">
                <a:latin typeface="Georgia"/>
                <a:cs typeface="Georgia"/>
              </a:rPr>
              <a:t>обучающемуся  </a:t>
            </a:r>
            <a:r>
              <a:rPr sz="2800" spc="114" dirty="0" err="1">
                <a:latin typeface="Georgia"/>
                <a:cs typeface="Georgia"/>
              </a:rPr>
              <a:t>необходимо</a:t>
            </a:r>
            <a:r>
              <a:rPr sz="2800" spc="254" dirty="0">
                <a:latin typeface="Georgia"/>
                <a:cs typeface="Georgia"/>
              </a:rPr>
              <a:t> </a:t>
            </a:r>
            <a:r>
              <a:rPr sz="2800" spc="295" dirty="0" smtClean="0">
                <a:latin typeface="Georgia"/>
                <a:cs typeface="Georgia"/>
              </a:rPr>
              <a:t>в</a:t>
            </a:r>
            <a:endParaRPr sz="2800" dirty="0">
              <a:latin typeface="Georgia"/>
              <a:cs typeface="Georgia"/>
            </a:endParaRPr>
          </a:p>
          <a:p>
            <a:pPr algn="ctr">
              <a:spcBef>
                <a:spcPts val="600"/>
              </a:spcBef>
            </a:pPr>
            <a:r>
              <a:rPr sz="2800" b="1" spc="-35" dirty="0">
                <a:latin typeface="Georgia"/>
                <a:cs typeface="Georgia"/>
              </a:rPr>
              <a:t>СРОК </a:t>
            </a:r>
            <a:r>
              <a:rPr sz="2800" b="1" spc="35" dirty="0">
                <a:latin typeface="Georgia"/>
                <a:cs typeface="Georgia"/>
              </a:rPr>
              <a:t>ДО </a:t>
            </a:r>
            <a:r>
              <a:rPr sz="28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2800" b="1" spc="610" dirty="0">
                <a:latin typeface="Georgia"/>
                <a:cs typeface="Georgia"/>
              </a:rPr>
              <a:t> </a:t>
            </a:r>
            <a:r>
              <a:rPr lang="ru-RU" sz="2800" b="1" spc="-135" dirty="0" smtClean="0">
                <a:latin typeface="Georgia"/>
                <a:cs typeface="Georgia"/>
              </a:rPr>
              <a:t>МАРТА</a:t>
            </a:r>
            <a:r>
              <a:rPr sz="2800" b="1" spc="-135" dirty="0" smtClean="0">
                <a:latin typeface="Georgia"/>
                <a:cs typeface="Georgia"/>
              </a:rPr>
              <a:t> </a:t>
            </a:r>
            <a:r>
              <a:rPr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28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3</a:t>
            </a:r>
            <a:r>
              <a:rPr sz="2800" b="1" spc="195" dirty="0" smtClean="0">
                <a:latin typeface="Georgia"/>
                <a:cs typeface="Georgia"/>
              </a:rPr>
              <a:t> </a:t>
            </a:r>
            <a:r>
              <a:rPr sz="2800" b="1" spc="-15" dirty="0" smtClean="0">
                <a:latin typeface="Georgia"/>
                <a:cs typeface="Georgia"/>
              </a:rPr>
              <a:t>ГОДА</a:t>
            </a:r>
            <a:r>
              <a:rPr lang="ru-RU" sz="2800" b="1" spc="-15" dirty="0" smtClean="0"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2450" y="84010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5"/>
          <p:cNvSpPr/>
          <p:nvPr/>
        </p:nvSpPr>
        <p:spPr>
          <a:xfrm>
            <a:off x="139875" y="2315174"/>
            <a:ext cx="4488180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/>
          <p:cNvSpPr/>
          <p:nvPr/>
        </p:nvSpPr>
        <p:spPr>
          <a:xfrm>
            <a:off x="173404" y="2495006"/>
            <a:ext cx="4050791" cy="1456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7"/>
          <p:cNvSpPr/>
          <p:nvPr/>
        </p:nvSpPr>
        <p:spPr>
          <a:xfrm>
            <a:off x="187944" y="2341844"/>
            <a:ext cx="4392486" cy="1814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8"/>
          <p:cNvSpPr/>
          <p:nvPr/>
        </p:nvSpPr>
        <p:spPr>
          <a:xfrm>
            <a:off x="187944" y="2341844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9"/>
          <p:cNvSpPr txBox="1"/>
          <p:nvPr/>
        </p:nvSpPr>
        <p:spPr>
          <a:xfrm>
            <a:off x="355471" y="2577125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heavy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1" name="object 10"/>
          <p:cNvSpPr/>
          <p:nvPr/>
        </p:nvSpPr>
        <p:spPr>
          <a:xfrm>
            <a:off x="4748451" y="2309078"/>
            <a:ext cx="4343399" cy="1914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1"/>
          <p:cNvSpPr/>
          <p:nvPr/>
        </p:nvSpPr>
        <p:spPr>
          <a:xfrm>
            <a:off x="4781980" y="2309078"/>
            <a:ext cx="4032504" cy="1822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2"/>
          <p:cNvSpPr/>
          <p:nvPr/>
        </p:nvSpPr>
        <p:spPr>
          <a:xfrm>
            <a:off x="4796457" y="2335749"/>
            <a:ext cx="4248531" cy="1820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3"/>
          <p:cNvSpPr/>
          <p:nvPr/>
        </p:nvSpPr>
        <p:spPr>
          <a:xfrm>
            <a:off x="4796457" y="2335749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4"/>
          <p:cNvSpPr txBox="1"/>
          <p:nvPr/>
        </p:nvSpPr>
        <p:spPr>
          <a:xfrm>
            <a:off x="4964986" y="2391197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heavy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 err="1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lang="ru-RU" sz="3600" b="1" spc="15" dirty="0" smtClean="0">
                <a:latin typeface="Georgia"/>
                <a:cs typeface="Georgia"/>
              </a:rPr>
              <a:t>О</a:t>
            </a:r>
            <a:r>
              <a:rPr sz="3600" b="1" spc="15" dirty="0" smtClean="0">
                <a:latin typeface="Georgia"/>
                <a:cs typeface="Georgia"/>
              </a:rPr>
              <a:t>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19068" y="63246"/>
            <a:ext cx="544393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solidFill>
                  <a:schemeClr val="bg1"/>
                </a:solidFill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</a:t>
            </a:r>
            <a:r>
              <a:rPr sz="4400" spc="-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ГЭ</a:t>
            </a:r>
            <a:endParaRPr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132" y="1642795"/>
            <a:ext cx="2019856" cy="902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945628" y="1610790"/>
            <a:ext cx="1393588" cy="88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453808" y="1670353"/>
            <a:ext cx="1960974" cy="836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453808" y="1670353"/>
            <a:ext cx="1961006" cy="836579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 txBox="1"/>
          <p:nvPr/>
        </p:nvSpPr>
        <p:spPr>
          <a:xfrm>
            <a:off x="493953" y="1712898"/>
            <a:ext cx="188068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16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35" dirty="0" smtClean="0">
                <a:latin typeface="Trebuchet MS"/>
                <a:cs typeface="Trebuchet MS"/>
              </a:rPr>
              <a:t>(</a:t>
            </a:r>
            <a:r>
              <a:rPr lang="ru-RU" sz="1600" b="1" i="1" spc="-135" dirty="0" smtClean="0">
                <a:latin typeface="Trebuchet MS"/>
                <a:cs typeface="Trebuchet MS"/>
              </a:rPr>
              <a:t>апрель-май</a:t>
            </a:r>
            <a:r>
              <a:rPr sz="1600" b="1" i="1" spc="-135" dirty="0" smtClean="0">
                <a:latin typeface="Trebuchet MS"/>
                <a:cs typeface="Trebuchet MS"/>
              </a:rPr>
              <a:t>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70688" y="1682237"/>
            <a:ext cx="2013273" cy="8740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4110767" y="1630420"/>
            <a:ext cx="1308957" cy="8824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17552" y="1709795"/>
            <a:ext cx="1954971" cy="80807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517552" y="1709796"/>
            <a:ext cx="1955128" cy="8084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 txBox="1"/>
          <p:nvPr/>
        </p:nvSpPr>
        <p:spPr>
          <a:xfrm>
            <a:off x="4014170" y="1724600"/>
            <a:ext cx="96189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i="1" spc="-125" dirty="0">
                <a:latin typeface="Trebuchet MS"/>
                <a:cs typeface="Trebuchet MS"/>
              </a:rPr>
              <a:t>(май-июль)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58341" y="1731485"/>
            <a:ext cx="2019856" cy="829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6633019" y="1770016"/>
            <a:ext cx="1966256" cy="721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6605966" y="1753776"/>
            <a:ext cx="1960927" cy="775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6605967" y="1753793"/>
            <a:ext cx="1961006" cy="775448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 txBox="1"/>
          <p:nvPr/>
        </p:nvSpPr>
        <p:spPr>
          <a:xfrm>
            <a:off x="6736654" y="1777752"/>
            <a:ext cx="16632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1600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b="1" i="1" spc="-140" dirty="0">
                <a:latin typeface="Trebuchet MS"/>
                <a:cs typeface="Trebuchet MS"/>
              </a:rPr>
              <a:t>(сентябрь)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7"/>
          <p:cNvSpPr txBox="1"/>
          <p:nvPr/>
        </p:nvSpPr>
        <p:spPr>
          <a:xfrm>
            <a:off x="1273695" y="2876550"/>
            <a:ext cx="7404734" cy="1570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ОГЭ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для</a:t>
            </a:r>
            <a:r>
              <a:rPr sz="2200" b="1" spc="-2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15" dirty="0">
                <a:solidFill>
                  <a:srgbClr val="000713"/>
                </a:solidFill>
                <a:latin typeface="Cambria"/>
                <a:cs typeface="Cambria"/>
              </a:rPr>
              <a:t>выпускников</a:t>
            </a:r>
            <a:r>
              <a:rPr sz="2200" b="1" spc="-10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9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классов</a:t>
            </a:r>
            <a:r>
              <a:rPr sz="2200" b="1" spc="-2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пройдет</a:t>
            </a:r>
            <a:r>
              <a:rPr sz="2200" b="1" spc="-4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в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dirty="0">
                <a:solidFill>
                  <a:srgbClr val="000713"/>
                </a:solidFill>
                <a:latin typeface="Cambria"/>
                <a:cs typeface="Cambria"/>
              </a:rPr>
              <a:t>три </a:t>
            </a:r>
            <a:r>
              <a:rPr sz="2200" b="1" spc="-55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этапа:</a:t>
            </a:r>
            <a:endParaRPr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>
                <a:solidFill>
                  <a:srgbClr val="000713"/>
                </a:solidFill>
                <a:latin typeface="Cambria"/>
                <a:cs typeface="Cambria"/>
              </a:rPr>
              <a:t>досрочный</a:t>
            </a:r>
            <a:r>
              <a:rPr sz="2200" b="1" spc="-5" dirty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 </a:t>
            </a:r>
            <a:endParaRPr lang="ru-RU" sz="2200" b="1" spc="-5" dirty="0" smtClean="0">
              <a:solidFill>
                <a:srgbClr val="000713"/>
              </a:solidFill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основной</a:t>
            </a:r>
            <a:r>
              <a:rPr sz="2200" b="1" spc="-45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,</a:t>
            </a:r>
            <a:endParaRPr lang="ru-RU" sz="2200" dirty="0">
              <a:latin typeface="Cambria"/>
              <a:cs typeface="Cambria"/>
            </a:endParaRPr>
          </a:p>
          <a:p>
            <a:pPr marL="355600" marR="174625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sz="2200" b="1" spc="-5" dirty="0" err="1" smtClean="0">
                <a:solidFill>
                  <a:srgbClr val="000713"/>
                </a:solidFill>
                <a:latin typeface="Cambria"/>
                <a:cs typeface="Cambria"/>
              </a:rPr>
              <a:t>дополнительный</a:t>
            </a:r>
            <a:r>
              <a:rPr sz="2200" b="1" spc="-60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lang="ru-RU" sz="2200" b="1" dirty="0" smtClean="0">
                <a:solidFill>
                  <a:srgbClr val="000713"/>
                </a:solidFill>
                <a:latin typeface="Cambria"/>
                <a:cs typeface="Cambria"/>
              </a:rPr>
              <a:t> </a:t>
            </a:r>
            <a:r>
              <a:rPr sz="2200" b="1" spc="-5" dirty="0" smtClean="0">
                <a:solidFill>
                  <a:srgbClr val="000713"/>
                </a:solidFill>
                <a:latin typeface="Cambria"/>
                <a:cs typeface="Cambria"/>
              </a:rPr>
              <a:t>.</a:t>
            </a:r>
            <a:endParaRPr sz="2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553200" cy="86177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Проект расписания ОГЭ 2023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основной период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64694"/>
              </p:ext>
            </p:extLst>
          </p:nvPr>
        </p:nvGraphicFramePr>
        <p:xfrm>
          <a:off x="9862" y="896023"/>
          <a:ext cx="9134138" cy="2911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416"/>
                <a:gridCol w="6417722"/>
              </a:tblGrid>
              <a:tr h="304127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spc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19</a:t>
                      </a:r>
                      <a:r>
                        <a:rPr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Иностранный</a:t>
                      </a:r>
                      <a:r>
                        <a:rPr sz="1400" spc="-8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3,24</a:t>
                      </a:r>
                      <a:r>
                        <a:rPr sz="1400" b="1" spc="-4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мая</a:t>
                      </a:r>
                      <a:r>
                        <a:rPr sz="1400" b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sz="1400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7, 28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мая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676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История,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физика,</a:t>
                      </a:r>
                      <a:r>
                        <a:rPr sz="1400" spc="-3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</a:t>
                      </a:r>
                      <a:r>
                        <a:rPr sz="1400" spc="-2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8724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spc="-5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, 8 </a:t>
                      </a:r>
                      <a:r>
                        <a:rPr sz="1400" b="1" spc="-5" dirty="0" err="1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454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sz="1400" b="1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1400" b="1" spc="-5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июня</a:t>
                      </a:r>
                      <a:r>
                        <a:rPr sz="1400" b="1" spc="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400" spc="-5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Биология, информатика</a:t>
                      </a:r>
                      <a:r>
                        <a:rPr lang="ru-RU" sz="1400" spc="-5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 ИКТ, география и химия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573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июня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400" b="0" i="0" spc="-1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Литература, физика,</a:t>
                      </a:r>
                      <a:r>
                        <a:rPr lang="ru-RU" sz="1400" b="0" i="0" spc="-10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информатика и ИКТ, география</a:t>
                      </a:r>
                      <a:endParaRPr sz="1400" b="0" i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63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400" b="1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b="1" baseline="0" dirty="0" smtClean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4 июля по 9 июля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E1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400" b="1" i="1" spc="-1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Резерв:</a:t>
                      </a:r>
                      <a:r>
                        <a:rPr sz="1400" b="1" i="1" spc="-4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всем учебным</a:t>
                      </a:r>
                      <a:r>
                        <a:rPr sz="1400" spc="-2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solidFill>
                            <a:srgbClr val="000713"/>
                          </a:solidFill>
                          <a:latin typeface="Times New Roman"/>
                          <a:cs typeface="Times New Roman"/>
                        </a:rPr>
                        <a:t>предметам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70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96530"/>
              </p:ext>
            </p:extLst>
          </p:nvPr>
        </p:nvGraphicFramePr>
        <p:xfrm>
          <a:off x="0" y="858595"/>
          <a:ext cx="9143999" cy="4181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7368"/>
                <a:gridCol w="4256631"/>
              </a:tblGrid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Предмет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Продолжительность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A7CCD9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Математика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55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Русский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Литература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55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 (235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Физика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Обществознание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История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Биология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3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(180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15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Информатика</a:t>
                      </a:r>
                      <a:r>
                        <a:rPr sz="1600" b="1" spc="-4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ИКТ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часа 30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(150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География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14247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Химия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  <a:tr h="26459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1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(кроме раздела</a:t>
                      </a:r>
                      <a:endParaRPr sz="160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2</a:t>
                      </a:r>
                      <a:r>
                        <a:rPr sz="1600" b="1" spc="-3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час</a:t>
                      </a:r>
                      <a:r>
                        <a:rPr sz="1600" b="1" spc="-1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(120</a:t>
                      </a:r>
                      <a:r>
                        <a:rPr sz="1600" b="1" spc="-2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E0EBF0"/>
                    </a:solidFill>
                  </a:tcPr>
                </a:tc>
              </a:tr>
              <a:tr h="2649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Иностранные</a:t>
                      </a:r>
                      <a:r>
                        <a:rPr sz="1600" b="1" spc="-3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языки</a:t>
                      </a: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(раздел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b="1" spc="-2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«Говорение»)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15</a:t>
                      </a:r>
                      <a:r>
                        <a:rPr sz="1600" b="1" spc="-60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0713"/>
                          </a:solidFill>
                          <a:latin typeface="Cambria"/>
                          <a:cs typeface="Cambria"/>
                        </a:rPr>
                        <a:t>минут</a:t>
                      </a:r>
                      <a:endParaRPr sz="1600" dirty="0">
                        <a:latin typeface="Cambria"/>
                        <a:cs typeface="Cambri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535371"/>
                      </a:solidFill>
                      <a:prstDash val="solid"/>
                    </a:lnL>
                    <a:lnR w="12700">
                      <a:solidFill>
                        <a:srgbClr val="535371"/>
                      </a:solidFill>
                      <a:prstDash val="solid"/>
                    </a:lnR>
                    <a:lnT w="12700">
                      <a:solidFill>
                        <a:srgbClr val="535371"/>
                      </a:solidFill>
                      <a:prstDash val="solid"/>
                    </a:lnT>
                    <a:lnB w="12700">
                      <a:solidFill>
                        <a:srgbClr val="535371"/>
                      </a:solidFill>
                      <a:prstDash val="solid"/>
                    </a:lnB>
                    <a:solidFill>
                      <a:srgbClr val="F0F6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29287" r="29557" b="21929"/>
          <a:stretch/>
        </p:blipFill>
        <p:spPr bwMode="auto">
          <a:xfrm>
            <a:off x="533400" y="866858"/>
            <a:ext cx="8001000" cy="424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85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cfbdd56d9becef1f6dd44dadfb5ad3c1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375c62708b91729a40decd9024d091b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 xsi:nil="true"/>
    <_dlc_DocIdUrl xmlns="4c48e722-e5ee-4bb4-abb8-2d4075f5b3da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B36C658F-4D03-45F8-A21D-5677D0A9DA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75F3A-DEA1-430D-8899-54F8B397790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655228-D0C4-4583-BA6A-648418A4E1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D5D602E-EE10-4155-A130-648664F0F386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4c48e722-e5ee-4bb4-abb8-2d4075f5b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933</Words>
  <Application>Microsoft Office PowerPoint</Application>
  <PresentationFormat>Экран (16:9)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Презентация PowerPoint</vt:lpstr>
      <vt:lpstr> Приказ Минпросвещения России и Рособрнадзора</vt:lpstr>
      <vt:lpstr>Презентация PowerPoint</vt:lpstr>
      <vt:lpstr> ИТОГОВОЕ СОБЕСЕДОВАНИЕ:</vt:lpstr>
      <vt:lpstr>РЕГИСТРАЦИЯ НА ОГЭ</vt:lpstr>
      <vt:lpstr>РАСПИСАНИЕ ОГЭ</vt:lpstr>
      <vt:lpstr>Проект расписания ОГЭ 2023 основной период</vt:lpstr>
      <vt:lpstr> ВРЕМЯ НАПИСАНИЯ ЭКЗАМЕНОВ: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ИТОГОВЫЕ ОТМЕТКИ</vt:lpstr>
      <vt:lpstr> Аттестат с отличием</vt:lpstr>
      <vt:lpstr> САЙТЫ В ПОМОЩЬ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One_64</cp:lastModifiedBy>
  <cp:revision>82</cp:revision>
  <dcterms:created xsi:type="dcterms:W3CDTF">2019-10-15T10:38:01Z</dcterms:created>
  <dcterms:modified xsi:type="dcterms:W3CDTF">2022-11-23T12:03:34Z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69a3b4bc-0d2e-4856-b10b-5db6476d93ff</vt:lpwstr>
  </property>
</Properties>
</file>